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67"/>
  </p:notesMasterIdLst>
  <p:sldIdLst>
    <p:sldId id="256" r:id="rId2"/>
    <p:sldId id="258" r:id="rId3"/>
    <p:sldId id="434" r:id="rId4"/>
    <p:sldId id="435" r:id="rId5"/>
    <p:sldId id="436" r:id="rId6"/>
    <p:sldId id="437" r:id="rId7"/>
    <p:sldId id="422" r:id="rId8"/>
    <p:sldId id="423" r:id="rId9"/>
    <p:sldId id="424" r:id="rId10"/>
    <p:sldId id="425" r:id="rId11"/>
    <p:sldId id="431" r:id="rId12"/>
    <p:sldId id="451" r:id="rId13"/>
    <p:sldId id="438" r:id="rId14"/>
    <p:sldId id="377" r:id="rId15"/>
    <p:sldId id="429" r:id="rId16"/>
    <p:sldId id="428" r:id="rId17"/>
    <p:sldId id="430" r:id="rId18"/>
    <p:sldId id="373" r:id="rId19"/>
    <p:sldId id="446" r:id="rId20"/>
    <p:sldId id="272" r:id="rId21"/>
    <p:sldId id="449" r:id="rId22"/>
    <p:sldId id="450" r:id="rId23"/>
    <p:sldId id="283" r:id="rId24"/>
    <p:sldId id="432" r:id="rId25"/>
    <p:sldId id="433" r:id="rId26"/>
    <p:sldId id="418" r:id="rId27"/>
    <p:sldId id="427" r:id="rId28"/>
    <p:sldId id="317" r:id="rId29"/>
    <p:sldId id="441" r:id="rId30"/>
    <p:sldId id="379" r:id="rId31"/>
    <p:sldId id="442" r:id="rId32"/>
    <p:sldId id="439" r:id="rId33"/>
    <p:sldId id="443" r:id="rId34"/>
    <p:sldId id="445" r:id="rId35"/>
    <p:sldId id="452" r:id="rId36"/>
    <p:sldId id="444" r:id="rId37"/>
    <p:sldId id="453" r:id="rId38"/>
    <p:sldId id="454" r:id="rId39"/>
    <p:sldId id="382" r:id="rId40"/>
    <p:sldId id="455" r:id="rId41"/>
    <p:sldId id="461" r:id="rId42"/>
    <p:sldId id="456" r:id="rId43"/>
    <p:sldId id="457" r:id="rId44"/>
    <p:sldId id="458" r:id="rId45"/>
    <p:sldId id="459" r:id="rId46"/>
    <p:sldId id="284" r:id="rId47"/>
    <p:sldId id="285" r:id="rId48"/>
    <p:sldId id="297" r:id="rId49"/>
    <p:sldId id="286" r:id="rId50"/>
    <p:sldId id="287" r:id="rId51"/>
    <p:sldId id="321" r:id="rId52"/>
    <p:sldId id="305" r:id="rId53"/>
    <p:sldId id="324" r:id="rId54"/>
    <p:sldId id="325" r:id="rId55"/>
    <p:sldId id="300" r:id="rId56"/>
    <p:sldId id="326" r:id="rId57"/>
    <p:sldId id="327" r:id="rId58"/>
    <p:sldId id="328" r:id="rId59"/>
    <p:sldId id="299" r:id="rId60"/>
    <p:sldId id="301" r:id="rId61"/>
    <p:sldId id="292" r:id="rId62"/>
    <p:sldId id="384" r:id="rId63"/>
    <p:sldId id="419" r:id="rId64"/>
    <p:sldId id="364" r:id="rId65"/>
    <p:sldId id="369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5"/>
    <p:restoredTop sz="83117"/>
  </p:normalViewPr>
  <p:slideViewPr>
    <p:cSldViewPr snapToGrid="0" snapToObjects="1">
      <p:cViewPr varScale="1">
        <p:scale>
          <a:sx n="111" d="100"/>
          <a:sy n="111" d="100"/>
        </p:scale>
        <p:origin x="1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8BF484-0F17-42C9-AC16-E3F12AC7DD1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27B8B6-AD36-4607-9BC7-8F5CEA2B1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photos by time</a:t>
          </a:r>
        </a:p>
      </dgm:t>
    </dgm:pt>
    <dgm:pt modelId="{E7C4F50E-3FD9-4E44-AC89-0188CD11B008}" type="parTrans" cxnId="{FF0315FF-D473-478C-8352-8E32DCE90E95}">
      <dgm:prSet/>
      <dgm:spPr/>
      <dgm:t>
        <a:bodyPr/>
        <a:lstStyle/>
        <a:p>
          <a:endParaRPr lang="en-US"/>
        </a:p>
      </dgm:t>
    </dgm:pt>
    <dgm:pt modelId="{38ED4CB6-8B79-458A-8144-F61BDE118406}" type="sibTrans" cxnId="{FF0315FF-D473-478C-8352-8E32DCE90E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06FCE3-5C48-496A-BCB4-185D060359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 photos by subjects</a:t>
          </a:r>
        </a:p>
      </dgm:t>
    </dgm:pt>
    <dgm:pt modelId="{DEF9CD10-BA3D-4B0D-8AD9-ADE8796B6E6F}" type="parTrans" cxnId="{F9E3FA05-765E-44FC-91FF-A80BCE9A0AD9}">
      <dgm:prSet/>
      <dgm:spPr/>
      <dgm:t>
        <a:bodyPr/>
        <a:lstStyle/>
        <a:p>
          <a:endParaRPr lang="en-US"/>
        </a:p>
      </dgm:t>
    </dgm:pt>
    <dgm:pt modelId="{FB9D7B43-A763-4781-8780-321F91F11CD4}" type="sibTrans" cxnId="{F9E3FA05-765E-44FC-91FF-A80BCE9A0A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4053FA-AA28-46A8-BCCC-1130CB0BEB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 photos by locations</a:t>
          </a:r>
        </a:p>
      </dgm:t>
    </dgm:pt>
    <dgm:pt modelId="{188F0B27-B667-441C-83E1-5579E7BC73A4}" type="parTrans" cxnId="{2AE8CD47-5A59-4B97-B8FC-5CACB0A67C81}">
      <dgm:prSet/>
      <dgm:spPr/>
      <dgm:t>
        <a:bodyPr/>
        <a:lstStyle/>
        <a:p>
          <a:endParaRPr lang="en-US"/>
        </a:p>
      </dgm:t>
    </dgm:pt>
    <dgm:pt modelId="{603FC6C3-5130-4D8D-A52C-4D79BD4FF07E}" type="sibTrans" cxnId="{2AE8CD47-5A59-4B97-B8FC-5CACB0A67C8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D64118-AA00-41E2-B932-5C269330E1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Searching must be fast!</a:t>
          </a:r>
        </a:p>
      </dgm:t>
    </dgm:pt>
    <dgm:pt modelId="{805AE848-183A-4558-A7B1-F07098E615FF}" type="parTrans" cxnId="{F884319F-032E-400D-BE89-FED8A1F42D3F}">
      <dgm:prSet/>
      <dgm:spPr/>
      <dgm:t>
        <a:bodyPr/>
        <a:lstStyle/>
        <a:p>
          <a:endParaRPr lang="en-US"/>
        </a:p>
      </dgm:t>
    </dgm:pt>
    <dgm:pt modelId="{903B3C3B-6FFE-4BB6-9253-3E6578BD1C87}" type="sibTrans" cxnId="{F884319F-032E-400D-BE89-FED8A1F42D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FEBBC4-E600-4F04-A5EC-6AED11C58F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Photos need to</a:t>
          </a:r>
          <a:r>
            <a:rPr lang="zh-TW" altLang="en-US"/>
            <a:t> </a:t>
          </a:r>
          <a:r>
            <a:rPr lang="en-US" altLang="zh-TW"/>
            <a:t>be </a:t>
          </a:r>
          <a:r>
            <a:rPr lang="en-US"/>
            <a:t>secure</a:t>
          </a:r>
        </a:p>
      </dgm:t>
    </dgm:pt>
    <dgm:pt modelId="{39584829-5BD5-4840-9C59-39A771719BFB}" type="parTrans" cxnId="{88B50876-301F-48C9-9266-491C363A2AD4}">
      <dgm:prSet/>
      <dgm:spPr/>
      <dgm:t>
        <a:bodyPr/>
        <a:lstStyle/>
        <a:p>
          <a:endParaRPr lang="en-US"/>
        </a:p>
      </dgm:t>
    </dgm:pt>
    <dgm:pt modelId="{77795135-2E61-4039-B686-6CE9D9000C34}" type="sibTrans" cxnId="{88B50876-301F-48C9-9266-491C363A2A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40A815-B0E2-4849-83B7-4CC3947563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Available resources</a:t>
          </a:r>
        </a:p>
      </dgm:t>
    </dgm:pt>
    <dgm:pt modelId="{DB326FF1-619D-47E4-A052-AB89C323262A}" type="parTrans" cxnId="{6605B68A-B539-46B3-9235-E825498E5C05}">
      <dgm:prSet/>
      <dgm:spPr/>
      <dgm:t>
        <a:bodyPr/>
        <a:lstStyle/>
        <a:p>
          <a:endParaRPr lang="en-US"/>
        </a:p>
      </dgm:t>
    </dgm:pt>
    <dgm:pt modelId="{7720FA1A-DAEC-49D0-A462-6D522036A9BD}" type="sibTrans" cxnId="{6605B68A-B539-46B3-9235-E825498E5C05}">
      <dgm:prSet/>
      <dgm:spPr/>
      <dgm:t>
        <a:bodyPr/>
        <a:lstStyle/>
        <a:p>
          <a:endParaRPr lang="en-US"/>
        </a:p>
      </dgm:t>
    </dgm:pt>
    <dgm:pt modelId="{FA8C59EA-D8FF-4050-ABC2-9C603FC0D38B}" type="pres">
      <dgm:prSet presAssocID="{0C8BF484-0F17-42C9-AC16-E3F12AC7DD16}" presName="root" presStyleCnt="0">
        <dgm:presLayoutVars>
          <dgm:dir/>
          <dgm:resizeHandles val="exact"/>
        </dgm:presLayoutVars>
      </dgm:prSet>
      <dgm:spPr/>
    </dgm:pt>
    <dgm:pt modelId="{55000FDB-9029-4762-B2FB-4FDAB7A52782}" type="pres">
      <dgm:prSet presAssocID="{0C8BF484-0F17-42C9-AC16-E3F12AC7DD16}" presName="container" presStyleCnt="0">
        <dgm:presLayoutVars>
          <dgm:dir/>
          <dgm:resizeHandles val="exact"/>
        </dgm:presLayoutVars>
      </dgm:prSet>
      <dgm:spPr/>
    </dgm:pt>
    <dgm:pt modelId="{C64D9EE5-F2B1-489C-A073-8AD7055EBFCA}" type="pres">
      <dgm:prSet presAssocID="{C027B8B6-AD36-4607-9BC7-8F5CEA2B1DD8}" presName="compNode" presStyleCnt="0"/>
      <dgm:spPr/>
    </dgm:pt>
    <dgm:pt modelId="{E1583C00-EF86-4389-845A-3D56058D4798}" type="pres">
      <dgm:prSet presAssocID="{C027B8B6-AD36-4607-9BC7-8F5CEA2B1DD8}" presName="iconBgRect" presStyleLbl="bgShp" presStyleIdx="0" presStyleCnt="6"/>
      <dgm:spPr/>
    </dgm:pt>
    <dgm:pt modelId="{B5FB29A2-3197-4EAB-8B33-72D31C35D7C6}" type="pres">
      <dgm:prSet presAssocID="{C027B8B6-AD36-4607-9BC7-8F5CEA2B1DD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0CF57A9F-4D27-4C43-9B44-7306C358B5B8}" type="pres">
      <dgm:prSet presAssocID="{C027B8B6-AD36-4607-9BC7-8F5CEA2B1DD8}" presName="spaceRect" presStyleCnt="0"/>
      <dgm:spPr/>
    </dgm:pt>
    <dgm:pt modelId="{976FCA3B-0FDC-4C38-AE8B-688B76460741}" type="pres">
      <dgm:prSet presAssocID="{C027B8B6-AD36-4607-9BC7-8F5CEA2B1DD8}" presName="textRect" presStyleLbl="revTx" presStyleIdx="0" presStyleCnt="6">
        <dgm:presLayoutVars>
          <dgm:chMax val="1"/>
          <dgm:chPref val="1"/>
        </dgm:presLayoutVars>
      </dgm:prSet>
      <dgm:spPr/>
    </dgm:pt>
    <dgm:pt modelId="{B62090D1-D0C1-4558-9179-A74136449321}" type="pres">
      <dgm:prSet presAssocID="{38ED4CB6-8B79-458A-8144-F61BDE118406}" presName="sibTrans" presStyleLbl="sibTrans2D1" presStyleIdx="0" presStyleCnt="0"/>
      <dgm:spPr/>
    </dgm:pt>
    <dgm:pt modelId="{557273EB-B37C-413F-85AC-81106F4C05C1}" type="pres">
      <dgm:prSet presAssocID="{8C06FCE3-5C48-496A-BCB4-185D0603592C}" presName="compNode" presStyleCnt="0"/>
      <dgm:spPr/>
    </dgm:pt>
    <dgm:pt modelId="{203031DE-9487-4801-A7CE-8AC6D4FF6CB5}" type="pres">
      <dgm:prSet presAssocID="{8C06FCE3-5C48-496A-BCB4-185D0603592C}" presName="iconBgRect" presStyleLbl="bgShp" presStyleIdx="1" presStyleCnt="6"/>
      <dgm:spPr/>
    </dgm:pt>
    <dgm:pt modelId="{E9693D6B-49B5-45BC-BFA6-3BC5C6DFB8B5}" type="pres">
      <dgm:prSet presAssocID="{8C06FCE3-5C48-496A-BCB4-185D0603592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079ACD4-818D-4D8A-8A88-65E0C0693E5C}" type="pres">
      <dgm:prSet presAssocID="{8C06FCE3-5C48-496A-BCB4-185D0603592C}" presName="spaceRect" presStyleCnt="0"/>
      <dgm:spPr/>
    </dgm:pt>
    <dgm:pt modelId="{75CC2502-0A31-4B80-87B2-503438589CCD}" type="pres">
      <dgm:prSet presAssocID="{8C06FCE3-5C48-496A-BCB4-185D0603592C}" presName="textRect" presStyleLbl="revTx" presStyleIdx="1" presStyleCnt="6">
        <dgm:presLayoutVars>
          <dgm:chMax val="1"/>
          <dgm:chPref val="1"/>
        </dgm:presLayoutVars>
      </dgm:prSet>
      <dgm:spPr/>
    </dgm:pt>
    <dgm:pt modelId="{34970CD2-6780-408E-B201-12BB15528CFF}" type="pres">
      <dgm:prSet presAssocID="{FB9D7B43-A763-4781-8780-321F91F11CD4}" presName="sibTrans" presStyleLbl="sibTrans2D1" presStyleIdx="0" presStyleCnt="0"/>
      <dgm:spPr/>
    </dgm:pt>
    <dgm:pt modelId="{A3A18AC7-0219-4179-93C7-0B9CC153FBFD}" type="pres">
      <dgm:prSet presAssocID="{404053FA-AA28-46A8-BCCC-1130CB0BEB28}" presName="compNode" presStyleCnt="0"/>
      <dgm:spPr/>
    </dgm:pt>
    <dgm:pt modelId="{463FAEB3-8518-479F-A273-3114B12F06EC}" type="pres">
      <dgm:prSet presAssocID="{404053FA-AA28-46A8-BCCC-1130CB0BEB28}" presName="iconBgRect" presStyleLbl="bgShp" presStyleIdx="2" presStyleCnt="6"/>
      <dgm:spPr/>
    </dgm:pt>
    <dgm:pt modelId="{54AD878B-47E8-4AF3-BD5E-C5D86048D7BE}" type="pres">
      <dgm:prSet presAssocID="{404053FA-AA28-46A8-BCCC-1130CB0BEB2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D631F15-2529-497C-BA4F-8CA28CB9B280}" type="pres">
      <dgm:prSet presAssocID="{404053FA-AA28-46A8-BCCC-1130CB0BEB28}" presName="spaceRect" presStyleCnt="0"/>
      <dgm:spPr/>
    </dgm:pt>
    <dgm:pt modelId="{7C90D52B-9269-48BD-A2B9-3E0EBCC4592D}" type="pres">
      <dgm:prSet presAssocID="{404053FA-AA28-46A8-BCCC-1130CB0BEB28}" presName="textRect" presStyleLbl="revTx" presStyleIdx="2" presStyleCnt="6">
        <dgm:presLayoutVars>
          <dgm:chMax val="1"/>
          <dgm:chPref val="1"/>
        </dgm:presLayoutVars>
      </dgm:prSet>
      <dgm:spPr/>
    </dgm:pt>
    <dgm:pt modelId="{2A2A41A1-05CF-4D53-8C2F-9819476CF7EF}" type="pres">
      <dgm:prSet presAssocID="{603FC6C3-5130-4D8D-A52C-4D79BD4FF07E}" presName="sibTrans" presStyleLbl="sibTrans2D1" presStyleIdx="0" presStyleCnt="0"/>
      <dgm:spPr/>
    </dgm:pt>
    <dgm:pt modelId="{6F42BC0F-6968-404B-B26E-425543F0771E}" type="pres">
      <dgm:prSet presAssocID="{8CD64118-AA00-41E2-B932-5C269330E115}" presName="compNode" presStyleCnt="0"/>
      <dgm:spPr/>
    </dgm:pt>
    <dgm:pt modelId="{D13D88FF-F4DF-4284-9274-5B86F2811A63}" type="pres">
      <dgm:prSet presAssocID="{8CD64118-AA00-41E2-B932-5C269330E115}" presName="iconBgRect" presStyleLbl="bgShp" presStyleIdx="3" presStyleCnt="6"/>
      <dgm:spPr/>
    </dgm:pt>
    <dgm:pt modelId="{87DEECD4-E85A-42F8-9678-B7AF65C11991}" type="pres">
      <dgm:prSet presAssocID="{8CD64118-AA00-41E2-B932-5C269330E11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16250659-E609-468E-9CB9-80C44BD5420F}" type="pres">
      <dgm:prSet presAssocID="{8CD64118-AA00-41E2-B932-5C269330E115}" presName="spaceRect" presStyleCnt="0"/>
      <dgm:spPr/>
    </dgm:pt>
    <dgm:pt modelId="{05D93A97-2639-4EB9-90E6-CEA2193F7A00}" type="pres">
      <dgm:prSet presAssocID="{8CD64118-AA00-41E2-B932-5C269330E115}" presName="textRect" presStyleLbl="revTx" presStyleIdx="3" presStyleCnt="6">
        <dgm:presLayoutVars>
          <dgm:chMax val="1"/>
          <dgm:chPref val="1"/>
        </dgm:presLayoutVars>
      </dgm:prSet>
      <dgm:spPr/>
    </dgm:pt>
    <dgm:pt modelId="{A56BFC1C-363A-4FD9-A7E9-B1BE5B13E606}" type="pres">
      <dgm:prSet presAssocID="{903B3C3B-6FFE-4BB6-9253-3E6578BD1C87}" presName="sibTrans" presStyleLbl="sibTrans2D1" presStyleIdx="0" presStyleCnt="0"/>
      <dgm:spPr/>
    </dgm:pt>
    <dgm:pt modelId="{34A9A2E8-EF2A-4C0C-8FD6-5F447070C631}" type="pres">
      <dgm:prSet presAssocID="{53FEBBC4-E600-4F04-A5EC-6AED11C58F37}" presName="compNode" presStyleCnt="0"/>
      <dgm:spPr/>
    </dgm:pt>
    <dgm:pt modelId="{6820E4EE-F1DE-476D-91F3-97C59D6A3502}" type="pres">
      <dgm:prSet presAssocID="{53FEBBC4-E600-4F04-A5EC-6AED11C58F37}" presName="iconBgRect" presStyleLbl="bgShp" presStyleIdx="4" presStyleCnt="6"/>
      <dgm:spPr/>
    </dgm:pt>
    <dgm:pt modelId="{21F9F89F-951B-43D8-AA8C-944E1D0C6F2B}" type="pres">
      <dgm:prSet presAssocID="{53FEBBC4-E600-4F04-A5EC-6AED11C58F3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46D65B19-C419-4925-8C8B-502CD6FB7188}" type="pres">
      <dgm:prSet presAssocID="{53FEBBC4-E600-4F04-A5EC-6AED11C58F37}" presName="spaceRect" presStyleCnt="0"/>
      <dgm:spPr/>
    </dgm:pt>
    <dgm:pt modelId="{FD79A3CF-97E1-48FA-910E-8B34352DDBC4}" type="pres">
      <dgm:prSet presAssocID="{53FEBBC4-E600-4F04-A5EC-6AED11C58F37}" presName="textRect" presStyleLbl="revTx" presStyleIdx="4" presStyleCnt="6">
        <dgm:presLayoutVars>
          <dgm:chMax val="1"/>
          <dgm:chPref val="1"/>
        </dgm:presLayoutVars>
      </dgm:prSet>
      <dgm:spPr/>
    </dgm:pt>
    <dgm:pt modelId="{C8C058AC-C825-4A74-85A8-4937BC0EEB41}" type="pres">
      <dgm:prSet presAssocID="{77795135-2E61-4039-B686-6CE9D9000C34}" presName="sibTrans" presStyleLbl="sibTrans2D1" presStyleIdx="0" presStyleCnt="0"/>
      <dgm:spPr/>
    </dgm:pt>
    <dgm:pt modelId="{100242FC-D0F2-43F7-8375-532D6547EFEF}" type="pres">
      <dgm:prSet presAssocID="{A940A815-B0E2-4849-83B7-4CC394756333}" presName="compNode" presStyleCnt="0"/>
      <dgm:spPr/>
    </dgm:pt>
    <dgm:pt modelId="{4104ABA4-D0F5-4014-9FD6-D7A7750A3B5C}" type="pres">
      <dgm:prSet presAssocID="{A940A815-B0E2-4849-83B7-4CC394756333}" presName="iconBgRect" presStyleLbl="bgShp" presStyleIdx="5" presStyleCnt="6"/>
      <dgm:spPr/>
    </dgm:pt>
    <dgm:pt modelId="{A26FCE7D-2A6F-41B0-A857-E8AEFAD946EE}" type="pres">
      <dgm:prSet presAssocID="{A940A815-B0E2-4849-83B7-4CC39475633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76E75F-B4F1-4407-B17A-214092ABB06F}" type="pres">
      <dgm:prSet presAssocID="{A940A815-B0E2-4849-83B7-4CC394756333}" presName="spaceRect" presStyleCnt="0"/>
      <dgm:spPr/>
    </dgm:pt>
    <dgm:pt modelId="{38A441A7-C756-4B1D-8717-84AFE6DF66DB}" type="pres">
      <dgm:prSet presAssocID="{A940A815-B0E2-4849-83B7-4CC39475633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9E3FA05-765E-44FC-91FF-A80BCE9A0AD9}" srcId="{0C8BF484-0F17-42C9-AC16-E3F12AC7DD16}" destId="{8C06FCE3-5C48-496A-BCB4-185D0603592C}" srcOrd="1" destOrd="0" parTransId="{DEF9CD10-BA3D-4B0D-8AD9-ADE8796B6E6F}" sibTransId="{FB9D7B43-A763-4781-8780-321F91F11CD4}"/>
    <dgm:cxn modelId="{C687BC0C-E750-534D-8D0B-DD779433FF3A}" type="presOf" srcId="{903B3C3B-6FFE-4BB6-9253-3E6578BD1C87}" destId="{A56BFC1C-363A-4FD9-A7E9-B1BE5B13E606}" srcOrd="0" destOrd="0" presId="urn:microsoft.com/office/officeart/2018/2/layout/IconCircleList"/>
    <dgm:cxn modelId="{1BF3540F-1A45-2340-B434-F81CC4836B1D}" type="presOf" srcId="{404053FA-AA28-46A8-BCCC-1130CB0BEB28}" destId="{7C90D52B-9269-48BD-A2B9-3E0EBCC4592D}" srcOrd="0" destOrd="0" presId="urn:microsoft.com/office/officeart/2018/2/layout/IconCircleList"/>
    <dgm:cxn modelId="{F60EF316-FF04-2043-9F7F-FD5C617F2C48}" type="presOf" srcId="{A940A815-B0E2-4849-83B7-4CC394756333}" destId="{38A441A7-C756-4B1D-8717-84AFE6DF66DB}" srcOrd="0" destOrd="0" presId="urn:microsoft.com/office/officeart/2018/2/layout/IconCircleList"/>
    <dgm:cxn modelId="{9FB93122-6EA0-964F-8F5C-18BF1C9C45DB}" type="presOf" srcId="{53FEBBC4-E600-4F04-A5EC-6AED11C58F37}" destId="{FD79A3CF-97E1-48FA-910E-8B34352DDBC4}" srcOrd="0" destOrd="0" presId="urn:microsoft.com/office/officeart/2018/2/layout/IconCircleList"/>
    <dgm:cxn modelId="{4B574A29-BC1F-E74E-993C-AD0FEF89C8AF}" type="presOf" srcId="{C027B8B6-AD36-4607-9BC7-8F5CEA2B1DD8}" destId="{976FCA3B-0FDC-4C38-AE8B-688B76460741}" srcOrd="0" destOrd="0" presId="urn:microsoft.com/office/officeart/2018/2/layout/IconCircleList"/>
    <dgm:cxn modelId="{2AE8CD47-5A59-4B97-B8FC-5CACB0A67C81}" srcId="{0C8BF484-0F17-42C9-AC16-E3F12AC7DD16}" destId="{404053FA-AA28-46A8-BCCC-1130CB0BEB28}" srcOrd="2" destOrd="0" parTransId="{188F0B27-B667-441C-83E1-5579E7BC73A4}" sibTransId="{603FC6C3-5130-4D8D-A52C-4D79BD4FF07E}"/>
    <dgm:cxn modelId="{88B50876-301F-48C9-9266-491C363A2AD4}" srcId="{0C8BF484-0F17-42C9-AC16-E3F12AC7DD16}" destId="{53FEBBC4-E600-4F04-A5EC-6AED11C58F37}" srcOrd="4" destOrd="0" parTransId="{39584829-5BD5-4840-9C59-39A771719BFB}" sibTransId="{77795135-2E61-4039-B686-6CE9D9000C34}"/>
    <dgm:cxn modelId="{FAB70885-CC79-3B4C-BF45-56A5C149E3E7}" type="presOf" srcId="{8C06FCE3-5C48-496A-BCB4-185D0603592C}" destId="{75CC2502-0A31-4B80-87B2-503438589CCD}" srcOrd="0" destOrd="0" presId="urn:microsoft.com/office/officeart/2018/2/layout/IconCircleList"/>
    <dgm:cxn modelId="{6605B68A-B539-46B3-9235-E825498E5C05}" srcId="{0C8BF484-0F17-42C9-AC16-E3F12AC7DD16}" destId="{A940A815-B0E2-4849-83B7-4CC394756333}" srcOrd="5" destOrd="0" parTransId="{DB326FF1-619D-47E4-A052-AB89C323262A}" sibTransId="{7720FA1A-DAEC-49D0-A462-6D522036A9BD}"/>
    <dgm:cxn modelId="{F47F0E8E-120A-AA4E-956A-970873CB5565}" type="presOf" srcId="{38ED4CB6-8B79-458A-8144-F61BDE118406}" destId="{B62090D1-D0C1-4558-9179-A74136449321}" srcOrd="0" destOrd="0" presId="urn:microsoft.com/office/officeart/2018/2/layout/IconCircleList"/>
    <dgm:cxn modelId="{F884319F-032E-400D-BE89-FED8A1F42D3F}" srcId="{0C8BF484-0F17-42C9-AC16-E3F12AC7DD16}" destId="{8CD64118-AA00-41E2-B932-5C269330E115}" srcOrd="3" destOrd="0" parTransId="{805AE848-183A-4558-A7B1-F07098E615FF}" sibTransId="{903B3C3B-6FFE-4BB6-9253-3E6578BD1C87}"/>
    <dgm:cxn modelId="{6216F4B1-A083-9A44-A177-D1657D0884CC}" type="presOf" srcId="{8CD64118-AA00-41E2-B932-5C269330E115}" destId="{05D93A97-2639-4EB9-90E6-CEA2193F7A00}" srcOrd="0" destOrd="0" presId="urn:microsoft.com/office/officeart/2018/2/layout/IconCircleList"/>
    <dgm:cxn modelId="{56F8D7B3-210B-2A4E-A191-3DA38AE69550}" type="presOf" srcId="{77795135-2E61-4039-B686-6CE9D9000C34}" destId="{C8C058AC-C825-4A74-85A8-4937BC0EEB41}" srcOrd="0" destOrd="0" presId="urn:microsoft.com/office/officeart/2018/2/layout/IconCircleList"/>
    <dgm:cxn modelId="{095650B4-299D-9E42-B86B-2AB4802AE84C}" type="presOf" srcId="{0C8BF484-0F17-42C9-AC16-E3F12AC7DD16}" destId="{FA8C59EA-D8FF-4050-ABC2-9C603FC0D38B}" srcOrd="0" destOrd="0" presId="urn:microsoft.com/office/officeart/2018/2/layout/IconCircleList"/>
    <dgm:cxn modelId="{5D8F0FB7-ADD9-1543-AA45-895FE43722AC}" type="presOf" srcId="{603FC6C3-5130-4D8D-A52C-4D79BD4FF07E}" destId="{2A2A41A1-05CF-4D53-8C2F-9819476CF7EF}" srcOrd="0" destOrd="0" presId="urn:microsoft.com/office/officeart/2018/2/layout/IconCircleList"/>
    <dgm:cxn modelId="{EE5B10CD-38F3-5F47-B4A3-17F0D797905D}" type="presOf" srcId="{FB9D7B43-A763-4781-8780-321F91F11CD4}" destId="{34970CD2-6780-408E-B201-12BB15528CFF}" srcOrd="0" destOrd="0" presId="urn:microsoft.com/office/officeart/2018/2/layout/IconCircleList"/>
    <dgm:cxn modelId="{FF0315FF-D473-478C-8352-8E32DCE90E95}" srcId="{0C8BF484-0F17-42C9-AC16-E3F12AC7DD16}" destId="{C027B8B6-AD36-4607-9BC7-8F5CEA2B1DD8}" srcOrd="0" destOrd="0" parTransId="{E7C4F50E-3FD9-4E44-AC89-0188CD11B008}" sibTransId="{38ED4CB6-8B79-458A-8144-F61BDE118406}"/>
    <dgm:cxn modelId="{C6D28576-CBE1-0A41-A165-78911FC071F2}" type="presParOf" srcId="{FA8C59EA-D8FF-4050-ABC2-9C603FC0D38B}" destId="{55000FDB-9029-4762-B2FB-4FDAB7A52782}" srcOrd="0" destOrd="0" presId="urn:microsoft.com/office/officeart/2018/2/layout/IconCircleList"/>
    <dgm:cxn modelId="{2E5575F2-FD15-784A-9963-39CCB70A9250}" type="presParOf" srcId="{55000FDB-9029-4762-B2FB-4FDAB7A52782}" destId="{C64D9EE5-F2B1-489C-A073-8AD7055EBFCA}" srcOrd="0" destOrd="0" presId="urn:microsoft.com/office/officeart/2018/2/layout/IconCircleList"/>
    <dgm:cxn modelId="{5EA4FDD0-C740-0F45-88D2-20B19DA504FC}" type="presParOf" srcId="{C64D9EE5-F2B1-489C-A073-8AD7055EBFCA}" destId="{E1583C00-EF86-4389-845A-3D56058D4798}" srcOrd="0" destOrd="0" presId="urn:microsoft.com/office/officeart/2018/2/layout/IconCircleList"/>
    <dgm:cxn modelId="{E2BAD200-29EE-B049-B146-D372DFF4EE23}" type="presParOf" srcId="{C64D9EE5-F2B1-489C-A073-8AD7055EBFCA}" destId="{B5FB29A2-3197-4EAB-8B33-72D31C35D7C6}" srcOrd="1" destOrd="0" presId="urn:microsoft.com/office/officeart/2018/2/layout/IconCircleList"/>
    <dgm:cxn modelId="{9F7C138F-AD17-8F4E-8AE0-226C0A913254}" type="presParOf" srcId="{C64D9EE5-F2B1-489C-A073-8AD7055EBFCA}" destId="{0CF57A9F-4D27-4C43-9B44-7306C358B5B8}" srcOrd="2" destOrd="0" presId="urn:microsoft.com/office/officeart/2018/2/layout/IconCircleList"/>
    <dgm:cxn modelId="{2FE8A408-D8B3-B849-B95E-495319E248F3}" type="presParOf" srcId="{C64D9EE5-F2B1-489C-A073-8AD7055EBFCA}" destId="{976FCA3B-0FDC-4C38-AE8B-688B76460741}" srcOrd="3" destOrd="0" presId="urn:microsoft.com/office/officeart/2018/2/layout/IconCircleList"/>
    <dgm:cxn modelId="{C5D102CF-D9B9-3A4E-89C6-824A242582D9}" type="presParOf" srcId="{55000FDB-9029-4762-B2FB-4FDAB7A52782}" destId="{B62090D1-D0C1-4558-9179-A74136449321}" srcOrd="1" destOrd="0" presId="urn:microsoft.com/office/officeart/2018/2/layout/IconCircleList"/>
    <dgm:cxn modelId="{BF69531B-BB64-404D-8DFF-E7F30DE8FBAF}" type="presParOf" srcId="{55000FDB-9029-4762-B2FB-4FDAB7A52782}" destId="{557273EB-B37C-413F-85AC-81106F4C05C1}" srcOrd="2" destOrd="0" presId="urn:microsoft.com/office/officeart/2018/2/layout/IconCircleList"/>
    <dgm:cxn modelId="{06E62346-E1AE-7F4D-ACFD-62558F216588}" type="presParOf" srcId="{557273EB-B37C-413F-85AC-81106F4C05C1}" destId="{203031DE-9487-4801-A7CE-8AC6D4FF6CB5}" srcOrd="0" destOrd="0" presId="urn:microsoft.com/office/officeart/2018/2/layout/IconCircleList"/>
    <dgm:cxn modelId="{99D6EE06-FAF9-D944-92E3-789902D94ACE}" type="presParOf" srcId="{557273EB-B37C-413F-85AC-81106F4C05C1}" destId="{E9693D6B-49B5-45BC-BFA6-3BC5C6DFB8B5}" srcOrd="1" destOrd="0" presId="urn:microsoft.com/office/officeart/2018/2/layout/IconCircleList"/>
    <dgm:cxn modelId="{E0DC170F-7271-7545-8620-08DB0A33D847}" type="presParOf" srcId="{557273EB-B37C-413F-85AC-81106F4C05C1}" destId="{1079ACD4-818D-4D8A-8A88-65E0C0693E5C}" srcOrd="2" destOrd="0" presId="urn:microsoft.com/office/officeart/2018/2/layout/IconCircleList"/>
    <dgm:cxn modelId="{10439620-9B9E-4642-AE4E-8EFB2BD310C6}" type="presParOf" srcId="{557273EB-B37C-413F-85AC-81106F4C05C1}" destId="{75CC2502-0A31-4B80-87B2-503438589CCD}" srcOrd="3" destOrd="0" presId="urn:microsoft.com/office/officeart/2018/2/layout/IconCircleList"/>
    <dgm:cxn modelId="{A749BD41-05E4-8540-9889-D3CE7E398EA1}" type="presParOf" srcId="{55000FDB-9029-4762-B2FB-4FDAB7A52782}" destId="{34970CD2-6780-408E-B201-12BB15528CFF}" srcOrd="3" destOrd="0" presId="urn:microsoft.com/office/officeart/2018/2/layout/IconCircleList"/>
    <dgm:cxn modelId="{1A0D469F-28F5-DD4F-BD17-AFA1E670306B}" type="presParOf" srcId="{55000FDB-9029-4762-B2FB-4FDAB7A52782}" destId="{A3A18AC7-0219-4179-93C7-0B9CC153FBFD}" srcOrd="4" destOrd="0" presId="urn:microsoft.com/office/officeart/2018/2/layout/IconCircleList"/>
    <dgm:cxn modelId="{62051490-DD6A-304F-9D02-7EAF42ECBDAE}" type="presParOf" srcId="{A3A18AC7-0219-4179-93C7-0B9CC153FBFD}" destId="{463FAEB3-8518-479F-A273-3114B12F06EC}" srcOrd="0" destOrd="0" presId="urn:microsoft.com/office/officeart/2018/2/layout/IconCircleList"/>
    <dgm:cxn modelId="{9210C92F-A06F-2B49-ABD5-0112BE17270B}" type="presParOf" srcId="{A3A18AC7-0219-4179-93C7-0B9CC153FBFD}" destId="{54AD878B-47E8-4AF3-BD5E-C5D86048D7BE}" srcOrd="1" destOrd="0" presId="urn:microsoft.com/office/officeart/2018/2/layout/IconCircleList"/>
    <dgm:cxn modelId="{33D0957D-BA5A-BC43-A77C-BAFB66DD6BFB}" type="presParOf" srcId="{A3A18AC7-0219-4179-93C7-0B9CC153FBFD}" destId="{2D631F15-2529-497C-BA4F-8CA28CB9B280}" srcOrd="2" destOrd="0" presId="urn:microsoft.com/office/officeart/2018/2/layout/IconCircleList"/>
    <dgm:cxn modelId="{2CBE4F64-9ECB-7B47-93F3-0798C6FB392D}" type="presParOf" srcId="{A3A18AC7-0219-4179-93C7-0B9CC153FBFD}" destId="{7C90D52B-9269-48BD-A2B9-3E0EBCC4592D}" srcOrd="3" destOrd="0" presId="urn:microsoft.com/office/officeart/2018/2/layout/IconCircleList"/>
    <dgm:cxn modelId="{BEA7281D-319F-2046-956F-FAF7A6871416}" type="presParOf" srcId="{55000FDB-9029-4762-B2FB-4FDAB7A52782}" destId="{2A2A41A1-05CF-4D53-8C2F-9819476CF7EF}" srcOrd="5" destOrd="0" presId="urn:microsoft.com/office/officeart/2018/2/layout/IconCircleList"/>
    <dgm:cxn modelId="{FCE080C7-9BCF-B442-829A-49673A6DD891}" type="presParOf" srcId="{55000FDB-9029-4762-B2FB-4FDAB7A52782}" destId="{6F42BC0F-6968-404B-B26E-425543F0771E}" srcOrd="6" destOrd="0" presId="urn:microsoft.com/office/officeart/2018/2/layout/IconCircleList"/>
    <dgm:cxn modelId="{105A2309-50E8-6049-8A31-2276477DAC22}" type="presParOf" srcId="{6F42BC0F-6968-404B-B26E-425543F0771E}" destId="{D13D88FF-F4DF-4284-9274-5B86F2811A63}" srcOrd="0" destOrd="0" presId="urn:microsoft.com/office/officeart/2018/2/layout/IconCircleList"/>
    <dgm:cxn modelId="{7592D7F7-536F-DD4B-BCC3-3E49918DDDD9}" type="presParOf" srcId="{6F42BC0F-6968-404B-B26E-425543F0771E}" destId="{87DEECD4-E85A-42F8-9678-B7AF65C11991}" srcOrd="1" destOrd="0" presId="urn:microsoft.com/office/officeart/2018/2/layout/IconCircleList"/>
    <dgm:cxn modelId="{2C80A1A5-9EAE-9E46-9D4F-062FB138361D}" type="presParOf" srcId="{6F42BC0F-6968-404B-B26E-425543F0771E}" destId="{16250659-E609-468E-9CB9-80C44BD5420F}" srcOrd="2" destOrd="0" presId="urn:microsoft.com/office/officeart/2018/2/layout/IconCircleList"/>
    <dgm:cxn modelId="{FB77BB6D-ED80-A24B-ABDE-9CE1FE23FC14}" type="presParOf" srcId="{6F42BC0F-6968-404B-B26E-425543F0771E}" destId="{05D93A97-2639-4EB9-90E6-CEA2193F7A00}" srcOrd="3" destOrd="0" presId="urn:microsoft.com/office/officeart/2018/2/layout/IconCircleList"/>
    <dgm:cxn modelId="{F16685B0-177A-3C4A-A76D-F1218D4CE505}" type="presParOf" srcId="{55000FDB-9029-4762-B2FB-4FDAB7A52782}" destId="{A56BFC1C-363A-4FD9-A7E9-B1BE5B13E606}" srcOrd="7" destOrd="0" presId="urn:microsoft.com/office/officeart/2018/2/layout/IconCircleList"/>
    <dgm:cxn modelId="{71D74F79-E499-2D4E-B2FF-75444856CE22}" type="presParOf" srcId="{55000FDB-9029-4762-B2FB-4FDAB7A52782}" destId="{34A9A2E8-EF2A-4C0C-8FD6-5F447070C631}" srcOrd="8" destOrd="0" presId="urn:microsoft.com/office/officeart/2018/2/layout/IconCircleList"/>
    <dgm:cxn modelId="{6AE47C2F-1B28-5D4D-8A00-E26AF4878DD2}" type="presParOf" srcId="{34A9A2E8-EF2A-4C0C-8FD6-5F447070C631}" destId="{6820E4EE-F1DE-476D-91F3-97C59D6A3502}" srcOrd="0" destOrd="0" presId="urn:microsoft.com/office/officeart/2018/2/layout/IconCircleList"/>
    <dgm:cxn modelId="{F46E4F42-64C9-4E41-8A5B-4F6182550238}" type="presParOf" srcId="{34A9A2E8-EF2A-4C0C-8FD6-5F447070C631}" destId="{21F9F89F-951B-43D8-AA8C-944E1D0C6F2B}" srcOrd="1" destOrd="0" presId="urn:microsoft.com/office/officeart/2018/2/layout/IconCircleList"/>
    <dgm:cxn modelId="{641DEC31-6CEB-D043-B44E-90D4ACDAC567}" type="presParOf" srcId="{34A9A2E8-EF2A-4C0C-8FD6-5F447070C631}" destId="{46D65B19-C419-4925-8C8B-502CD6FB7188}" srcOrd="2" destOrd="0" presId="urn:microsoft.com/office/officeart/2018/2/layout/IconCircleList"/>
    <dgm:cxn modelId="{0AFE9DCB-1FD7-D24D-B6A5-79F07F69A9DE}" type="presParOf" srcId="{34A9A2E8-EF2A-4C0C-8FD6-5F447070C631}" destId="{FD79A3CF-97E1-48FA-910E-8B34352DDBC4}" srcOrd="3" destOrd="0" presId="urn:microsoft.com/office/officeart/2018/2/layout/IconCircleList"/>
    <dgm:cxn modelId="{108F7E4F-C192-E446-8EAD-7897D666FE64}" type="presParOf" srcId="{55000FDB-9029-4762-B2FB-4FDAB7A52782}" destId="{C8C058AC-C825-4A74-85A8-4937BC0EEB41}" srcOrd="9" destOrd="0" presId="urn:microsoft.com/office/officeart/2018/2/layout/IconCircleList"/>
    <dgm:cxn modelId="{5477FECE-492F-5E4A-9E03-C14E8753F29F}" type="presParOf" srcId="{55000FDB-9029-4762-B2FB-4FDAB7A52782}" destId="{100242FC-D0F2-43F7-8375-532D6547EFEF}" srcOrd="10" destOrd="0" presId="urn:microsoft.com/office/officeart/2018/2/layout/IconCircleList"/>
    <dgm:cxn modelId="{45085A11-E732-CB40-AC28-7471FA79188D}" type="presParOf" srcId="{100242FC-D0F2-43F7-8375-532D6547EFEF}" destId="{4104ABA4-D0F5-4014-9FD6-D7A7750A3B5C}" srcOrd="0" destOrd="0" presId="urn:microsoft.com/office/officeart/2018/2/layout/IconCircleList"/>
    <dgm:cxn modelId="{B0629982-6726-FC4F-8AFE-8574A7E4A225}" type="presParOf" srcId="{100242FC-D0F2-43F7-8375-532D6547EFEF}" destId="{A26FCE7D-2A6F-41B0-A857-E8AEFAD946EE}" srcOrd="1" destOrd="0" presId="urn:microsoft.com/office/officeart/2018/2/layout/IconCircleList"/>
    <dgm:cxn modelId="{1A5B4822-91D9-B549-AA5A-401FA64E1D2B}" type="presParOf" srcId="{100242FC-D0F2-43F7-8375-532D6547EFEF}" destId="{6876E75F-B4F1-4407-B17A-214092ABB06F}" srcOrd="2" destOrd="0" presId="urn:microsoft.com/office/officeart/2018/2/layout/IconCircleList"/>
    <dgm:cxn modelId="{F2A13201-823B-BC49-A8DF-0A364E505BE7}" type="presParOf" srcId="{100242FC-D0F2-43F7-8375-532D6547EFEF}" destId="{38A441A7-C756-4B1D-8717-84AFE6DF66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83C00-EF86-4389-845A-3D56058D4798}">
      <dsp:nvSpPr>
        <dsp:cNvPr id="0" name=""/>
        <dsp:cNvSpPr/>
      </dsp:nvSpPr>
      <dsp:spPr>
        <a:xfrm>
          <a:off x="254884" y="807959"/>
          <a:ext cx="917470" cy="9174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29A2-3197-4EAB-8B33-72D31C35D7C6}">
      <dsp:nvSpPr>
        <dsp:cNvPr id="0" name=""/>
        <dsp:cNvSpPr/>
      </dsp:nvSpPr>
      <dsp:spPr>
        <a:xfrm>
          <a:off x="447553" y="1000628"/>
          <a:ext cx="532133" cy="532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FCA3B-0FDC-4C38-AE8B-688B76460741}">
      <dsp:nvSpPr>
        <dsp:cNvPr id="0" name=""/>
        <dsp:cNvSpPr/>
      </dsp:nvSpPr>
      <dsp:spPr>
        <a:xfrm>
          <a:off x="1368956" y="807959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photos by time</a:t>
          </a:r>
        </a:p>
      </dsp:txBody>
      <dsp:txXfrm>
        <a:off x="1368956" y="807959"/>
        <a:ext cx="2162609" cy="917470"/>
      </dsp:txXfrm>
    </dsp:sp>
    <dsp:sp modelId="{203031DE-9487-4801-A7CE-8AC6D4FF6CB5}">
      <dsp:nvSpPr>
        <dsp:cNvPr id="0" name=""/>
        <dsp:cNvSpPr/>
      </dsp:nvSpPr>
      <dsp:spPr>
        <a:xfrm>
          <a:off x="3908384" y="807959"/>
          <a:ext cx="917470" cy="9174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93D6B-49B5-45BC-BFA6-3BC5C6DFB8B5}">
      <dsp:nvSpPr>
        <dsp:cNvPr id="0" name=""/>
        <dsp:cNvSpPr/>
      </dsp:nvSpPr>
      <dsp:spPr>
        <a:xfrm>
          <a:off x="4101053" y="1000628"/>
          <a:ext cx="532133" cy="532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C2502-0A31-4B80-87B2-503438589CCD}">
      <dsp:nvSpPr>
        <dsp:cNvPr id="0" name=""/>
        <dsp:cNvSpPr/>
      </dsp:nvSpPr>
      <dsp:spPr>
        <a:xfrm>
          <a:off x="5022456" y="807959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Find photos by subjects</a:t>
          </a:r>
        </a:p>
      </dsp:txBody>
      <dsp:txXfrm>
        <a:off x="5022456" y="807959"/>
        <a:ext cx="2162609" cy="917470"/>
      </dsp:txXfrm>
    </dsp:sp>
    <dsp:sp modelId="{463FAEB3-8518-479F-A273-3114B12F06EC}">
      <dsp:nvSpPr>
        <dsp:cNvPr id="0" name=""/>
        <dsp:cNvSpPr/>
      </dsp:nvSpPr>
      <dsp:spPr>
        <a:xfrm>
          <a:off x="7561883" y="807959"/>
          <a:ext cx="917470" cy="9174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D878B-47E8-4AF3-BD5E-C5D86048D7BE}">
      <dsp:nvSpPr>
        <dsp:cNvPr id="0" name=""/>
        <dsp:cNvSpPr/>
      </dsp:nvSpPr>
      <dsp:spPr>
        <a:xfrm>
          <a:off x="7754552" y="1000628"/>
          <a:ext cx="532133" cy="532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0D52B-9269-48BD-A2B9-3E0EBCC4592D}">
      <dsp:nvSpPr>
        <dsp:cNvPr id="0" name=""/>
        <dsp:cNvSpPr/>
      </dsp:nvSpPr>
      <dsp:spPr>
        <a:xfrm>
          <a:off x="8675955" y="807959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Find photos by locations</a:t>
          </a:r>
        </a:p>
      </dsp:txBody>
      <dsp:txXfrm>
        <a:off x="8675955" y="807959"/>
        <a:ext cx="2162609" cy="917470"/>
      </dsp:txXfrm>
    </dsp:sp>
    <dsp:sp modelId="{D13D88FF-F4DF-4284-9274-5B86F2811A63}">
      <dsp:nvSpPr>
        <dsp:cNvPr id="0" name=""/>
        <dsp:cNvSpPr/>
      </dsp:nvSpPr>
      <dsp:spPr>
        <a:xfrm>
          <a:off x="254884" y="2432233"/>
          <a:ext cx="917470" cy="9174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EECD4-E85A-42F8-9678-B7AF65C11991}">
      <dsp:nvSpPr>
        <dsp:cNvPr id="0" name=""/>
        <dsp:cNvSpPr/>
      </dsp:nvSpPr>
      <dsp:spPr>
        <a:xfrm>
          <a:off x="447553" y="2624902"/>
          <a:ext cx="532133" cy="532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93A97-2639-4EB9-90E6-CEA2193F7A00}">
      <dsp:nvSpPr>
        <dsp:cNvPr id="0" name=""/>
        <dsp:cNvSpPr/>
      </dsp:nvSpPr>
      <dsp:spPr>
        <a:xfrm>
          <a:off x="1368956" y="2432233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Searching must be fast!</a:t>
          </a:r>
        </a:p>
      </dsp:txBody>
      <dsp:txXfrm>
        <a:off x="1368956" y="2432233"/>
        <a:ext cx="2162609" cy="917470"/>
      </dsp:txXfrm>
    </dsp:sp>
    <dsp:sp modelId="{6820E4EE-F1DE-476D-91F3-97C59D6A3502}">
      <dsp:nvSpPr>
        <dsp:cNvPr id="0" name=""/>
        <dsp:cNvSpPr/>
      </dsp:nvSpPr>
      <dsp:spPr>
        <a:xfrm>
          <a:off x="3908384" y="2432233"/>
          <a:ext cx="917470" cy="91747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9F89F-951B-43D8-AA8C-944E1D0C6F2B}">
      <dsp:nvSpPr>
        <dsp:cNvPr id="0" name=""/>
        <dsp:cNvSpPr/>
      </dsp:nvSpPr>
      <dsp:spPr>
        <a:xfrm>
          <a:off x="4101053" y="2624902"/>
          <a:ext cx="532133" cy="5321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9A3CF-97E1-48FA-910E-8B34352DDBC4}">
      <dsp:nvSpPr>
        <dsp:cNvPr id="0" name=""/>
        <dsp:cNvSpPr/>
      </dsp:nvSpPr>
      <dsp:spPr>
        <a:xfrm>
          <a:off x="5022456" y="2432233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Photos need to</a:t>
          </a:r>
          <a:r>
            <a:rPr lang="zh-TW" altLang="en-US" sz="2400" kern="1200"/>
            <a:t> </a:t>
          </a:r>
          <a:r>
            <a:rPr lang="en-US" altLang="zh-TW" sz="2400" kern="1200"/>
            <a:t>be </a:t>
          </a:r>
          <a:r>
            <a:rPr lang="en-US" sz="2400" kern="1200"/>
            <a:t>secure</a:t>
          </a:r>
        </a:p>
      </dsp:txBody>
      <dsp:txXfrm>
        <a:off x="5022456" y="2432233"/>
        <a:ext cx="2162609" cy="917470"/>
      </dsp:txXfrm>
    </dsp:sp>
    <dsp:sp modelId="{4104ABA4-D0F5-4014-9FD6-D7A7750A3B5C}">
      <dsp:nvSpPr>
        <dsp:cNvPr id="0" name=""/>
        <dsp:cNvSpPr/>
      </dsp:nvSpPr>
      <dsp:spPr>
        <a:xfrm>
          <a:off x="7561883" y="2432233"/>
          <a:ext cx="917470" cy="9174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FCE7D-2A6F-41B0-A857-E8AEFAD946EE}">
      <dsp:nvSpPr>
        <dsp:cNvPr id="0" name=""/>
        <dsp:cNvSpPr/>
      </dsp:nvSpPr>
      <dsp:spPr>
        <a:xfrm>
          <a:off x="7754552" y="2624902"/>
          <a:ext cx="532133" cy="53213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441A7-C756-4B1D-8717-84AFE6DF66DB}">
      <dsp:nvSpPr>
        <dsp:cNvPr id="0" name=""/>
        <dsp:cNvSpPr/>
      </dsp:nvSpPr>
      <dsp:spPr>
        <a:xfrm>
          <a:off x="8675955" y="2432233"/>
          <a:ext cx="2162609" cy="91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Available resources</a:t>
          </a:r>
        </a:p>
      </dsp:txBody>
      <dsp:txXfrm>
        <a:off x="8675955" y="2432233"/>
        <a:ext cx="2162609" cy="917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81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01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5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33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75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20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11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6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9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 w1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A542-6F77-D442-B49F-C02E481746F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20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2270 Oregon south (feet)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A542-6F77-D442-B49F-C02E481746F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58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A542-6F77-D442-B49F-C02E481746F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4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63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6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5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40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5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gistutorials.com/en/" TargetMode="External"/><Relationship Id="rId2" Type="http://schemas.openxmlformats.org/officeDocument/2006/relationships/hyperlink" Target="https://postgis.net/workshops/postgis-intro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4all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 Management using Spatial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E987-5B9F-3A4E-B90A-15940C3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With Geographical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C1826-3B01-DA4C-B215-42DCD2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5" name="Google Shape;189;p27">
            <a:extLst>
              <a:ext uri="{FF2B5EF4-FFF2-40B4-BE49-F238E27FC236}">
                <a16:creationId xmlns:a16="http://schemas.microsoft.com/office/drawing/2014/main" id="{55507997-42AE-5E4A-B774-A591818EE630}"/>
              </a:ext>
            </a:extLst>
          </p:cNvPr>
          <p:cNvSpPr txBox="1"/>
          <p:nvPr/>
        </p:nvSpPr>
        <p:spPr>
          <a:xfrm>
            <a:off x="636104" y="1690688"/>
            <a:ext cx="115824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Shapes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            Distance               Sequence of activities 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" name="Google Shape;191;p27">
            <a:extLst>
              <a:ext uri="{FF2B5EF4-FFF2-40B4-BE49-F238E27FC236}">
                <a16:creationId xmlns:a16="http://schemas.microsoft.com/office/drawing/2014/main" id="{0EC1BDF7-5C5A-484C-8542-BCCC00EEA767}"/>
              </a:ext>
            </a:extLst>
          </p:cNvPr>
          <p:cNvGrpSpPr/>
          <p:nvPr/>
        </p:nvGrpSpPr>
        <p:grpSpPr>
          <a:xfrm>
            <a:off x="783704" y="2449613"/>
            <a:ext cx="6026498" cy="3708073"/>
            <a:chOff x="290363" y="774650"/>
            <a:chExt cx="6778200" cy="4489192"/>
          </a:xfrm>
        </p:grpSpPr>
        <p:sp>
          <p:nvSpPr>
            <p:cNvPr id="67" name="Google Shape;192;p27">
              <a:extLst>
                <a:ext uri="{FF2B5EF4-FFF2-40B4-BE49-F238E27FC236}">
                  <a16:creationId xmlns:a16="http://schemas.microsoft.com/office/drawing/2014/main" id="{38BA1609-98CC-FD42-B391-2CAA01BF696D}"/>
                </a:ext>
              </a:extLst>
            </p:cNvPr>
            <p:cNvSpPr/>
            <p:nvPr/>
          </p:nvSpPr>
          <p:spPr>
            <a:xfrm>
              <a:off x="290363" y="876042"/>
              <a:ext cx="6778200" cy="4387800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93;p27">
              <a:extLst>
                <a:ext uri="{FF2B5EF4-FFF2-40B4-BE49-F238E27FC236}">
                  <a16:creationId xmlns:a16="http://schemas.microsoft.com/office/drawing/2014/main" id="{C2C3A46B-4867-1E47-BF84-D276C4730BF2}"/>
                </a:ext>
              </a:extLst>
            </p:cNvPr>
            <p:cNvGrpSpPr/>
            <p:nvPr/>
          </p:nvGrpSpPr>
          <p:grpSpPr>
            <a:xfrm>
              <a:off x="290363" y="774650"/>
              <a:ext cx="6719960" cy="4387900"/>
              <a:chOff x="290363" y="774650"/>
              <a:chExt cx="6719960" cy="4387900"/>
            </a:xfrm>
          </p:grpSpPr>
          <p:pic>
            <p:nvPicPr>
              <p:cNvPr id="69" name="Google Shape;194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6D6B6368-4E23-5148-87FF-F11048476B01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1289656" y="2912508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195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58D81304-060E-BC41-9072-1D15F1A205DD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2169248" y="3208566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196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0D0F566E-F10C-354B-A1EE-68C054AAEDF5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1627960" y="3859894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197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725C1D39-3C19-5146-B5C7-2163876DA9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2642874" y="4333587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198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C8D95D52-6A6D-4F42-A6E8-F190BF8AA53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3395602" y="3756274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199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71CFA106-D463-A544-8709-44B8A4E3C7F9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3573212" y="4711061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200;p27" descr="File:Simpleicons Places home-outline-with-black-door-and-roof.svg ...">
                <a:extLst>
                  <a:ext uri="{FF2B5EF4-FFF2-40B4-BE49-F238E27FC236}">
                    <a16:creationId xmlns:a16="http://schemas.microsoft.com/office/drawing/2014/main" id="{C4599554-2652-BD44-800A-EACE539805E7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 amt="41000"/>
              </a:blip>
              <a:stretch>
                <a:fillRect/>
              </a:stretch>
            </p:blipFill>
            <p:spPr>
              <a:xfrm>
                <a:off x="1069758" y="4259573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201;p27" descr="Building Multistoreyed · Free vector graphic on Pixabay">
                <a:extLst>
                  <a:ext uri="{FF2B5EF4-FFF2-40B4-BE49-F238E27FC236}">
                    <a16:creationId xmlns:a16="http://schemas.microsoft.com/office/drawing/2014/main" id="{F9709303-FB28-064E-B873-83173EC43E4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 amt="52999"/>
              </a:blip>
              <a:stretch>
                <a:fillRect/>
              </a:stretch>
            </p:blipFill>
            <p:spPr>
              <a:xfrm>
                <a:off x="2642874" y="1839297"/>
                <a:ext cx="592033" cy="89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202;p27" descr="Building Multistoreyed · Free vector graphic on Pixabay">
                <a:extLst>
                  <a:ext uri="{FF2B5EF4-FFF2-40B4-BE49-F238E27FC236}">
                    <a16:creationId xmlns:a16="http://schemas.microsoft.com/office/drawing/2014/main" id="{575D4489-1D19-744E-845D-E67BE978397B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 amt="52999"/>
              </a:blip>
              <a:stretch>
                <a:fillRect/>
              </a:stretch>
            </p:blipFill>
            <p:spPr>
              <a:xfrm>
                <a:off x="4089126" y="2416610"/>
                <a:ext cx="592033" cy="89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203;p27" descr="Building Multistoreyed · Free vector graphic on Pixabay">
                <a:extLst>
                  <a:ext uri="{FF2B5EF4-FFF2-40B4-BE49-F238E27FC236}">
                    <a16:creationId xmlns:a16="http://schemas.microsoft.com/office/drawing/2014/main" id="{53880A5A-1BC8-0B42-AB51-434D68DD78F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 amt="52999"/>
              </a:blip>
              <a:stretch>
                <a:fillRect/>
              </a:stretch>
            </p:blipFill>
            <p:spPr>
              <a:xfrm>
                <a:off x="4469719" y="3245573"/>
                <a:ext cx="592033" cy="89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204;p27" descr="File:SimpleGray Tree.svg - Wikimedia Commons">
                <a:extLst>
                  <a:ext uri="{FF2B5EF4-FFF2-40B4-BE49-F238E27FC236}">
                    <a16:creationId xmlns:a16="http://schemas.microsoft.com/office/drawing/2014/main" id="{7C4476C3-7F08-AE40-A5AA-72ACBD8FC7F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4621956" y="1580246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205;p27" descr="File:SimpleGray Tree.svg - Wikimedia Commons">
                <a:extLst>
                  <a:ext uri="{FF2B5EF4-FFF2-40B4-BE49-F238E27FC236}">
                    <a16:creationId xmlns:a16="http://schemas.microsoft.com/office/drawing/2014/main" id="{33541BCF-84FE-4245-8D7D-2CE11BDF1E8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273193" y="1210173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206;p27" descr="File:SimpleGray Tree.svg - Wikimedia Commons">
                <a:extLst>
                  <a:ext uri="{FF2B5EF4-FFF2-40B4-BE49-F238E27FC236}">
                    <a16:creationId xmlns:a16="http://schemas.microsoft.com/office/drawing/2014/main" id="{0B78B9C7-4A18-0F4D-828C-DD13F225AD2B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273193" y="1780085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207;p27" descr="File:SimpleGray Tree.svg - Wikimedia Commons">
                <a:extLst>
                  <a:ext uri="{FF2B5EF4-FFF2-40B4-BE49-F238E27FC236}">
                    <a16:creationId xmlns:a16="http://schemas.microsoft.com/office/drawing/2014/main" id="{A29E95F2-9A91-964B-B5F7-5EFFDDA8847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197074" y="2349997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208;p27" descr="File:SimpleGray Tree.svg - Wikimedia Commons">
                <a:extLst>
                  <a:ext uri="{FF2B5EF4-FFF2-40B4-BE49-F238E27FC236}">
                    <a16:creationId xmlns:a16="http://schemas.microsoft.com/office/drawing/2014/main" id="{53924D7A-3E2F-804C-BCCD-287A1BEF810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712989" y="1661662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209;p27" descr="File:SimpleGray Tree.svg - Wikimedia Commons">
                <a:extLst>
                  <a:ext uri="{FF2B5EF4-FFF2-40B4-BE49-F238E27FC236}">
                    <a16:creationId xmlns:a16="http://schemas.microsoft.com/office/drawing/2014/main" id="{59BDF487-6153-5047-A189-90AEBC98A169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5915971" y="2283384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210;p27" descr="File:SimpleGray Tree.svg - Wikimedia Commons">
                <a:extLst>
                  <a:ext uri="{FF2B5EF4-FFF2-40B4-BE49-F238E27FC236}">
                    <a16:creationId xmlns:a16="http://schemas.microsoft.com/office/drawing/2014/main" id="{3B00A7D2-C65A-1747-9DB0-4D4130223CE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6431886" y="2461019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211;p27" descr="File:SimpleGray Tree.svg - Wikimedia Commons">
                <a:extLst>
                  <a:ext uri="{FF2B5EF4-FFF2-40B4-BE49-F238E27FC236}">
                    <a16:creationId xmlns:a16="http://schemas.microsoft.com/office/drawing/2014/main" id="{899DE9B1-AF66-234E-84DE-357576A3298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 amt="68000"/>
              </a:blip>
              <a:stretch>
                <a:fillRect/>
              </a:stretch>
            </p:blipFill>
            <p:spPr>
              <a:xfrm>
                <a:off x="4376685" y="1091750"/>
                <a:ext cx="515915" cy="4514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" name="Google Shape;212;p27">
                <a:extLst>
                  <a:ext uri="{FF2B5EF4-FFF2-40B4-BE49-F238E27FC236}">
                    <a16:creationId xmlns:a16="http://schemas.microsoft.com/office/drawing/2014/main" id="{A2911CEC-398B-6F4E-AE47-48A91E8B5F0D}"/>
                  </a:ext>
                </a:extLst>
              </p:cNvPr>
              <p:cNvSpPr/>
              <p:nvPr/>
            </p:nvSpPr>
            <p:spPr>
              <a:xfrm>
                <a:off x="1171249" y="2946698"/>
                <a:ext cx="1463104" cy="1184300"/>
              </a:xfrm>
              <a:custGeom>
                <a:avLst/>
                <a:gdLst/>
                <a:ahLst/>
                <a:cxnLst/>
                <a:rect l="l" t="t" r="r" b="b"/>
                <a:pathLst>
                  <a:path w="65913" h="60960" extrusionOk="0">
                    <a:moveTo>
                      <a:pt x="0" y="60960"/>
                    </a:moveTo>
                    <a:cubicBezTo>
                      <a:pt x="15397" y="35298"/>
                      <a:pt x="41971" y="17956"/>
                      <a:pt x="65913" y="0"/>
                    </a:cubicBezTo>
                  </a:path>
                </a:pathLst>
              </a:custGeom>
              <a:noFill/>
              <a:ln w="38100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213;p27">
                <a:extLst>
                  <a:ext uri="{FF2B5EF4-FFF2-40B4-BE49-F238E27FC236}">
                    <a16:creationId xmlns:a16="http://schemas.microsoft.com/office/drawing/2014/main" id="{F92D6B11-1990-D240-BC3D-4E8D71A9EBEB}"/>
                  </a:ext>
                </a:extLst>
              </p:cNvPr>
              <p:cNvSpPr/>
              <p:nvPr/>
            </p:nvSpPr>
            <p:spPr>
              <a:xfrm>
                <a:off x="2642874" y="2324976"/>
                <a:ext cx="1183975" cy="621672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33147" extrusionOk="0">
                    <a:moveTo>
                      <a:pt x="0" y="33147"/>
                    </a:moveTo>
                    <a:cubicBezTo>
                      <a:pt x="7395" y="28362"/>
                      <a:pt x="15594" y="24944"/>
                      <a:pt x="23241" y="20574"/>
                    </a:cubicBezTo>
                    <a:cubicBezTo>
                      <a:pt x="23734" y="20292"/>
                      <a:pt x="25304" y="19992"/>
                      <a:pt x="24765" y="19812"/>
                    </a:cubicBezTo>
                    <a:cubicBezTo>
                      <a:pt x="22713" y="19128"/>
                      <a:pt x="19817" y="18664"/>
                      <a:pt x="18288" y="20193"/>
                    </a:cubicBezTo>
                    <a:cubicBezTo>
                      <a:pt x="15745" y="22736"/>
                      <a:pt x="22950" y="28768"/>
                      <a:pt x="26289" y="27432"/>
                    </a:cubicBezTo>
                    <a:cubicBezTo>
                      <a:pt x="29643" y="26090"/>
                      <a:pt x="31806" y="16764"/>
                      <a:pt x="28194" y="16764"/>
                    </a:cubicBezTo>
                    <a:cubicBezTo>
                      <a:pt x="22610" y="16764"/>
                      <a:pt x="16980" y="18844"/>
                      <a:pt x="12192" y="21717"/>
                    </a:cubicBezTo>
                    <a:cubicBezTo>
                      <a:pt x="9861" y="23115"/>
                      <a:pt x="14441" y="27924"/>
                      <a:pt x="17145" y="28194"/>
                    </a:cubicBezTo>
                    <a:cubicBezTo>
                      <a:pt x="21259" y="28605"/>
                      <a:pt x="26198" y="28599"/>
                      <a:pt x="29337" y="25908"/>
                    </a:cubicBezTo>
                    <a:cubicBezTo>
                      <a:pt x="32331" y="23342"/>
                      <a:pt x="33341" y="18303"/>
                      <a:pt x="32385" y="14478"/>
                    </a:cubicBezTo>
                    <a:cubicBezTo>
                      <a:pt x="31840" y="12298"/>
                      <a:pt x="35368" y="11114"/>
                      <a:pt x="36957" y="9525"/>
                    </a:cubicBezTo>
                    <a:cubicBezTo>
                      <a:pt x="40893" y="5589"/>
                      <a:pt x="45107" y="0"/>
                      <a:pt x="50673" y="0"/>
                    </a:cubicBezTo>
                  </a:path>
                </a:pathLst>
              </a:custGeom>
              <a:noFill/>
              <a:ln w="38100" cap="flat" cmpd="sng">
                <a:solidFill>
                  <a:srgbClr val="3C78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214;p27">
                <a:extLst>
                  <a:ext uri="{FF2B5EF4-FFF2-40B4-BE49-F238E27FC236}">
                    <a16:creationId xmlns:a16="http://schemas.microsoft.com/office/drawing/2014/main" id="{B5770824-0B1B-554E-A5FD-9F7062119110}"/>
                  </a:ext>
                </a:extLst>
              </p:cNvPr>
              <p:cNvSpPr/>
              <p:nvPr/>
            </p:nvSpPr>
            <p:spPr>
              <a:xfrm>
                <a:off x="3826940" y="1392393"/>
                <a:ext cx="1419419" cy="932637"/>
              </a:xfrm>
              <a:custGeom>
                <a:avLst/>
                <a:gdLst/>
                <a:ahLst/>
                <a:cxnLst/>
                <a:rect l="l" t="t" r="r" b="b"/>
                <a:pathLst>
                  <a:path w="63945" h="48006" extrusionOk="0">
                    <a:moveTo>
                      <a:pt x="0" y="48006"/>
                    </a:moveTo>
                    <a:cubicBezTo>
                      <a:pt x="4919" y="44317"/>
                      <a:pt x="10542" y="41300"/>
                      <a:pt x="14478" y="36576"/>
                    </a:cubicBezTo>
                    <a:cubicBezTo>
                      <a:pt x="20726" y="29079"/>
                      <a:pt x="21672" y="14487"/>
                      <a:pt x="31242" y="12573"/>
                    </a:cubicBezTo>
                    <a:cubicBezTo>
                      <a:pt x="36377" y="11546"/>
                      <a:pt x="35682" y="22083"/>
                      <a:pt x="37338" y="27051"/>
                    </a:cubicBezTo>
                    <a:cubicBezTo>
                      <a:pt x="38764" y="31329"/>
                      <a:pt x="44303" y="34928"/>
                      <a:pt x="48768" y="34290"/>
                    </a:cubicBezTo>
                    <a:cubicBezTo>
                      <a:pt x="56160" y="33234"/>
                      <a:pt x="62007" y="24815"/>
                      <a:pt x="63627" y="17526"/>
                    </a:cubicBezTo>
                    <a:cubicBezTo>
                      <a:pt x="64897" y="11811"/>
                      <a:pt x="59866" y="5236"/>
                      <a:pt x="62484" y="0"/>
                    </a:cubicBezTo>
                  </a:path>
                </a:pathLst>
              </a:custGeom>
              <a:noFill/>
              <a:ln w="38100" cap="flat" cmpd="sng">
                <a:solidFill>
                  <a:srgbClr val="6AA84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" name="Google Shape;215;p27">
                <a:extLst>
                  <a:ext uri="{FF2B5EF4-FFF2-40B4-BE49-F238E27FC236}">
                    <a16:creationId xmlns:a16="http://schemas.microsoft.com/office/drawing/2014/main" id="{8E027308-00AD-A744-9D61-6A0C1DA85672}"/>
                  </a:ext>
                </a:extLst>
              </p:cNvPr>
              <p:cNvSpPr/>
              <p:nvPr/>
            </p:nvSpPr>
            <p:spPr>
              <a:xfrm>
                <a:off x="3826896" y="4259573"/>
                <a:ext cx="820353" cy="155439"/>
              </a:xfrm>
              <a:custGeom>
                <a:avLst/>
                <a:gdLst/>
                <a:ahLst/>
                <a:cxnLst/>
                <a:rect l="l" t="t" r="r" b="b"/>
                <a:pathLst>
                  <a:path w="36957" h="8001" extrusionOk="0">
                    <a:moveTo>
                      <a:pt x="0" y="0"/>
                    </a:moveTo>
                    <a:cubicBezTo>
                      <a:pt x="4463" y="7014"/>
                      <a:pt x="15309" y="8001"/>
                      <a:pt x="23622" y="8001"/>
                    </a:cubicBezTo>
                    <a:cubicBezTo>
                      <a:pt x="28321" y="8001"/>
                      <a:pt x="32258" y="3429"/>
                      <a:pt x="36957" y="3429"/>
                    </a:cubicBezTo>
                  </a:path>
                </a:pathLst>
              </a:custGeom>
              <a:noFill/>
              <a:ln w="38100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1" name="Google Shape;216;p27">
                <a:extLst>
                  <a:ext uri="{FF2B5EF4-FFF2-40B4-BE49-F238E27FC236}">
                    <a16:creationId xmlns:a16="http://schemas.microsoft.com/office/drawing/2014/main" id="{401C352A-3EC3-124A-91FB-B0C81C3D7416}"/>
                  </a:ext>
                </a:extLst>
              </p:cNvPr>
              <p:cNvSpPr/>
              <p:nvPr/>
            </p:nvSpPr>
            <p:spPr>
              <a:xfrm>
                <a:off x="4638871" y="3901486"/>
                <a:ext cx="608922" cy="421907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21717" extrusionOk="0">
                    <a:moveTo>
                      <a:pt x="0" y="21717"/>
                    </a:moveTo>
                    <a:cubicBezTo>
                      <a:pt x="7598" y="19964"/>
                      <a:pt x="16091" y="19712"/>
                      <a:pt x="22479" y="15240"/>
                    </a:cubicBezTo>
                    <a:cubicBezTo>
                      <a:pt x="26855" y="12177"/>
                      <a:pt x="27432" y="5342"/>
                      <a:pt x="27432" y="0"/>
                    </a:cubicBezTo>
                  </a:path>
                </a:pathLst>
              </a:custGeom>
              <a:noFill/>
              <a:ln w="38100" cap="flat" cmpd="sng">
                <a:solidFill>
                  <a:srgbClr val="3C78D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" name="Google Shape;217;p27">
                <a:extLst>
                  <a:ext uri="{FF2B5EF4-FFF2-40B4-BE49-F238E27FC236}">
                    <a16:creationId xmlns:a16="http://schemas.microsoft.com/office/drawing/2014/main" id="{DD3CC3AF-BA8D-1042-AB8E-B013F1658296}"/>
                  </a:ext>
                </a:extLst>
              </p:cNvPr>
              <p:cNvSpPr/>
              <p:nvPr/>
            </p:nvSpPr>
            <p:spPr>
              <a:xfrm>
                <a:off x="5246421" y="1740261"/>
                <a:ext cx="1763902" cy="2161348"/>
              </a:xfrm>
              <a:custGeom>
                <a:avLst/>
                <a:gdLst/>
                <a:ahLst/>
                <a:cxnLst/>
                <a:rect l="l" t="t" r="r" b="b"/>
                <a:pathLst>
                  <a:path w="79464" h="111252" extrusionOk="0">
                    <a:moveTo>
                      <a:pt x="0" y="111252"/>
                    </a:moveTo>
                    <a:cubicBezTo>
                      <a:pt x="2812" y="102113"/>
                      <a:pt x="5102" y="88362"/>
                      <a:pt x="14478" y="86487"/>
                    </a:cubicBezTo>
                    <a:cubicBezTo>
                      <a:pt x="24691" y="84444"/>
                      <a:pt x="37245" y="92921"/>
                      <a:pt x="45720" y="86868"/>
                    </a:cubicBezTo>
                    <a:cubicBezTo>
                      <a:pt x="47977" y="85256"/>
                      <a:pt x="49246" y="81348"/>
                      <a:pt x="48006" y="78867"/>
                    </a:cubicBezTo>
                    <a:cubicBezTo>
                      <a:pt x="46118" y="75091"/>
                      <a:pt x="36258" y="72708"/>
                      <a:pt x="39243" y="69723"/>
                    </a:cubicBezTo>
                    <a:cubicBezTo>
                      <a:pt x="39584" y="69382"/>
                      <a:pt x="43345" y="67443"/>
                      <a:pt x="44196" y="67056"/>
                    </a:cubicBezTo>
                    <a:cubicBezTo>
                      <a:pt x="48151" y="65258"/>
                      <a:pt x="52509" y="69633"/>
                      <a:pt x="56769" y="70485"/>
                    </a:cubicBezTo>
                    <a:cubicBezTo>
                      <a:pt x="63707" y="71873"/>
                      <a:pt x="72941" y="68932"/>
                      <a:pt x="76581" y="62865"/>
                    </a:cubicBezTo>
                    <a:cubicBezTo>
                      <a:pt x="78032" y="60447"/>
                      <a:pt x="76982" y="57203"/>
                      <a:pt x="77724" y="54483"/>
                    </a:cubicBezTo>
                    <a:cubicBezTo>
                      <a:pt x="78794" y="50560"/>
                      <a:pt x="80708" y="45415"/>
                      <a:pt x="78105" y="42291"/>
                    </a:cubicBezTo>
                    <a:cubicBezTo>
                      <a:pt x="74451" y="37906"/>
                      <a:pt x="67381" y="38368"/>
                      <a:pt x="62103" y="36195"/>
                    </a:cubicBezTo>
                    <a:cubicBezTo>
                      <a:pt x="60357" y="35476"/>
                      <a:pt x="57139" y="36141"/>
                      <a:pt x="56769" y="34290"/>
                    </a:cubicBezTo>
                    <a:cubicBezTo>
                      <a:pt x="55869" y="29790"/>
                      <a:pt x="60198" y="25545"/>
                      <a:pt x="60198" y="20955"/>
                    </a:cubicBezTo>
                    <a:cubicBezTo>
                      <a:pt x="60198" y="13771"/>
                      <a:pt x="40271" y="31048"/>
                      <a:pt x="38862" y="24003"/>
                    </a:cubicBezTo>
                    <a:cubicBezTo>
                      <a:pt x="37446" y="16923"/>
                      <a:pt x="50521" y="15392"/>
                      <a:pt x="55626" y="10287"/>
                    </a:cubicBezTo>
                    <a:cubicBezTo>
                      <a:pt x="58244" y="7669"/>
                      <a:pt x="59817" y="3703"/>
                      <a:pt x="59817" y="0"/>
                    </a:cubicBezTo>
                  </a:path>
                </a:pathLst>
              </a:custGeom>
              <a:noFill/>
              <a:ln w="381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" name="Google Shape;218;p27">
                <a:extLst>
                  <a:ext uri="{FF2B5EF4-FFF2-40B4-BE49-F238E27FC236}">
                    <a16:creationId xmlns:a16="http://schemas.microsoft.com/office/drawing/2014/main" id="{C25369F8-53CD-1341-8EA3-016AF8B11AC5}"/>
                  </a:ext>
                </a:extLst>
              </p:cNvPr>
              <p:cNvSpPr/>
              <p:nvPr/>
            </p:nvSpPr>
            <p:spPr>
              <a:xfrm>
                <a:off x="866775" y="3509209"/>
                <a:ext cx="465000" cy="421800"/>
              </a:xfrm>
              <a:prstGeom prst="ellipse">
                <a:avLst/>
              </a:pr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9;p27">
                <a:extLst>
                  <a:ext uri="{FF2B5EF4-FFF2-40B4-BE49-F238E27FC236}">
                    <a16:creationId xmlns:a16="http://schemas.microsoft.com/office/drawing/2014/main" id="{585BC876-4BD5-CB45-B811-59BE6B1E7B4E}"/>
                  </a:ext>
                </a:extLst>
              </p:cNvPr>
              <p:cNvSpPr txBox="1"/>
              <p:nvPr/>
            </p:nvSpPr>
            <p:spPr>
              <a:xfrm>
                <a:off x="932305" y="3572150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1</a:t>
                </a:r>
                <a:endParaRPr sz="1800"/>
              </a:p>
            </p:txBody>
          </p:sp>
          <p:sp>
            <p:nvSpPr>
              <p:cNvPr id="95" name="Google Shape;220;p27">
                <a:extLst>
                  <a:ext uri="{FF2B5EF4-FFF2-40B4-BE49-F238E27FC236}">
                    <a16:creationId xmlns:a16="http://schemas.microsoft.com/office/drawing/2014/main" id="{F0B49D69-9F5A-ED41-B607-AD77D81231E7}"/>
                  </a:ext>
                </a:extLst>
              </p:cNvPr>
              <p:cNvSpPr/>
              <p:nvPr/>
            </p:nvSpPr>
            <p:spPr>
              <a:xfrm>
                <a:off x="4317482" y="4515807"/>
                <a:ext cx="465000" cy="421800"/>
              </a:xfrm>
              <a:prstGeom prst="ellipse">
                <a:avLst/>
              </a:pr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1;p27">
                <a:extLst>
                  <a:ext uri="{FF2B5EF4-FFF2-40B4-BE49-F238E27FC236}">
                    <a16:creationId xmlns:a16="http://schemas.microsoft.com/office/drawing/2014/main" id="{FBD10DBC-E43B-504F-82BB-CCB4EF511754}"/>
                  </a:ext>
                </a:extLst>
              </p:cNvPr>
              <p:cNvSpPr txBox="1"/>
              <p:nvPr/>
            </p:nvSpPr>
            <p:spPr>
              <a:xfrm>
                <a:off x="4383012" y="4578748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2</a:t>
                </a:r>
                <a:endParaRPr sz="1800" dirty="0"/>
              </a:p>
            </p:txBody>
          </p:sp>
          <p:sp>
            <p:nvSpPr>
              <p:cNvPr id="97" name="Google Shape;222;p27">
                <a:extLst>
                  <a:ext uri="{FF2B5EF4-FFF2-40B4-BE49-F238E27FC236}">
                    <a16:creationId xmlns:a16="http://schemas.microsoft.com/office/drawing/2014/main" id="{B4C91B3A-3E6E-8044-91D7-37F26FD052D7}"/>
                  </a:ext>
                </a:extLst>
              </p:cNvPr>
              <p:cNvSpPr txBox="1"/>
              <p:nvPr/>
            </p:nvSpPr>
            <p:spPr>
              <a:xfrm>
                <a:off x="290363" y="774650"/>
                <a:ext cx="1463100" cy="108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Resident</a:t>
                </a:r>
                <a:endParaRPr sz="200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Business</a:t>
                </a:r>
                <a:endParaRPr sz="200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Park</a:t>
                </a:r>
                <a:endParaRPr sz="2000"/>
              </a:p>
            </p:txBody>
          </p:sp>
          <p:cxnSp>
            <p:nvCxnSpPr>
              <p:cNvPr id="98" name="Google Shape;223;p27">
                <a:extLst>
                  <a:ext uri="{FF2B5EF4-FFF2-40B4-BE49-F238E27FC236}">
                    <a16:creationId xmlns:a16="http://schemas.microsoft.com/office/drawing/2014/main" id="{CC3448F8-979F-F948-A889-50793AB9156D}"/>
                  </a:ext>
                </a:extLst>
              </p:cNvPr>
              <p:cNvCxnSpPr/>
              <p:nvPr/>
            </p:nvCxnSpPr>
            <p:spPr>
              <a:xfrm>
                <a:off x="1585663" y="1116897"/>
                <a:ext cx="54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224;p27">
                <a:extLst>
                  <a:ext uri="{FF2B5EF4-FFF2-40B4-BE49-F238E27FC236}">
                    <a16:creationId xmlns:a16="http://schemas.microsoft.com/office/drawing/2014/main" id="{F1B9CD07-C9DB-0142-991F-B86E0837499B}"/>
                  </a:ext>
                </a:extLst>
              </p:cNvPr>
              <p:cNvCxnSpPr/>
              <p:nvPr/>
            </p:nvCxnSpPr>
            <p:spPr>
              <a:xfrm>
                <a:off x="1585661" y="1543235"/>
                <a:ext cx="54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225;p27">
                <a:extLst>
                  <a:ext uri="{FF2B5EF4-FFF2-40B4-BE49-F238E27FC236}">
                    <a16:creationId xmlns:a16="http://schemas.microsoft.com/office/drawing/2014/main" id="{64FBB82B-5A42-3043-8EB3-D600FBF51952}"/>
                  </a:ext>
                </a:extLst>
              </p:cNvPr>
              <p:cNvCxnSpPr/>
              <p:nvPr/>
            </p:nvCxnSpPr>
            <p:spPr>
              <a:xfrm>
                <a:off x="1585661" y="1932363"/>
                <a:ext cx="54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3C47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1" name="Google Shape;226;p27">
            <a:extLst>
              <a:ext uri="{FF2B5EF4-FFF2-40B4-BE49-F238E27FC236}">
                <a16:creationId xmlns:a16="http://schemas.microsoft.com/office/drawing/2014/main" id="{BFB50BD4-A16D-EF42-8258-73CAC4EE784F}"/>
              </a:ext>
            </a:extLst>
          </p:cNvPr>
          <p:cNvGrpSpPr/>
          <p:nvPr/>
        </p:nvGrpSpPr>
        <p:grpSpPr>
          <a:xfrm>
            <a:off x="7022647" y="3825035"/>
            <a:ext cx="4064097" cy="1206061"/>
            <a:chOff x="-1796835" y="948874"/>
            <a:chExt cx="9083810" cy="3026501"/>
          </a:xfrm>
        </p:grpSpPr>
        <p:sp>
          <p:nvSpPr>
            <p:cNvPr id="102" name="Google Shape;227;p27">
              <a:extLst>
                <a:ext uri="{FF2B5EF4-FFF2-40B4-BE49-F238E27FC236}">
                  <a16:creationId xmlns:a16="http://schemas.microsoft.com/office/drawing/2014/main" id="{E0432063-8B11-EF46-8B70-DD575BDAC805}"/>
                </a:ext>
              </a:extLst>
            </p:cNvPr>
            <p:cNvSpPr/>
            <p:nvPr/>
          </p:nvSpPr>
          <p:spPr>
            <a:xfrm>
              <a:off x="2390450" y="1869361"/>
              <a:ext cx="653363" cy="585216"/>
            </a:xfrm>
            <a:custGeom>
              <a:avLst/>
              <a:gdLst/>
              <a:ahLst/>
              <a:cxnLst/>
              <a:rect l="l" t="t" r="r" b="b"/>
              <a:pathLst>
                <a:path w="65913" h="60960" extrusionOk="0">
                  <a:moveTo>
                    <a:pt x="0" y="60960"/>
                  </a:moveTo>
                  <a:cubicBezTo>
                    <a:pt x="15397" y="35298"/>
                    <a:pt x="41971" y="17956"/>
                    <a:pt x="65913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228;p27">
              <a:extLst>
                <a:ext uri="{FF2B5EF4-FFF2-40B4-BE49-F238E27FC236}">
                  <a16:creationId xmlns:a16="http://schemas.microsoft.com/office/drawing/2014/main" id="{D5744BB6-EB2B-9241-9C7F-446395B1893C}"/>
                </a:ext>
              </a:extLst>
            </p:cNvPr>
            <p:cNvSpPr/>
            <p:nvPr/>
          </p:nvSpPr>
          <p:spPr>
            <a:xfrm>
              <a:off x="3047543" y="1562126"/>
              <a:ext cx="528646" cy="307273"/>
            </a:xfrm>
            <a:custGeom>
              <a:avLst/>
              <a:gdLst/>
              <a:ahLst/>
              <a:cxnLst/>
              <a:rect l="l" t="t" r="r" b="b"/>
              <a:pathLst>
                <a:path w="50673" h="33147" extrusionOk="0">
                  <a:moveTo>
                    <a:pt x="0" y="33147"/>
                  </a:moveTo>
                  <a:cubicBezTo>
                    <a:pt x="7395" y="28362"/>
                    <a:pt x="15594" y="24944"/>
                    <a:pt x="23241" y="20574"/>
                  </a:cubicBezTo>
                  <a:cubicBezTo>
                    <a:pt x="23734" y="20292"/>
                    <a:pt x="25304" y="19992"/>
                    <a:pt x="24765" y="19812"/>
                  </a:cubicBezTo>
                  <a:cubicBezTo>
                    <a:pt x="22713" y="19128"/>
                    <a:pt x="19817" y="18664"/>
                    <a:pt x="18288" y="20193"/>
                  </a:cubicBezTo>
                  <a:cubicBezTo>
                    <a:pt x="15745" y="22736"/>
                    <a:pt x="22950" y="28768"/>
                    <a:pt x="26289" y="27432"/>
                  </a:cubicBezTo>
                  <a:cubicBezTo>
                    <a:pt x="29643" y="26090"/>
                    <a:pt x="31806" y="16764"/>
                    <a:pt x="28194" y="16764"/>
                  </a:cubicBezTo>
                  <a:cubicBezTo>
                    <a:pt x="22610" y="16764"/>
                    <a:pt x="16980" y="18844"/>
                    <a:pt x="12192" y="21717"/>
                  </a:cubicBezTo>
                  <a:cubicBezTo>
                    <a:pt x="9861" y="23115"/>
                    <a:pt x="14441" y="27924"/>
                    <a:pt x="17145" y="28194"/>
                  </a:cubicBezTo>
                  <a:cubicBezTo>
                    <a:pt x="21259" y="28605"/>
                    <a:pt x="26198" y="28599"/>
                    <a:pt x="29337" y="25908"/>
                  </a:cubicBezTo>
                  <a:cubicBezTo>
                    <a:pt x="32331" y="23342"/>
                    <a:pt x="33341" y="18303"/>
                    <a:pt x="32385" y="14478"/>
                  </a:cubicBezTo>
                  <a:cubicBezTo>
                    <a:pt x="31840" y="12298"/>
                    <a:pt x="35368" y="11114"/>
                    <a:pt x="36957" y="9525"/>
                  </a:cubicBezTo>
                  <a:cubicBezTo>
                    <a:pt x="40893" y="5589"/>
                    <a:pt x="45107" y="0"/>
                    <a:pt x="50673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229;p27">
              <a:extLst>
                <a:ext uri="{FF2B5EF4-FFF2-40B4-BE49-F238E27FC236}">
                  <a16:creationId xmlns:a16="http://schemas.microsoft.com/office/drawing/2014/main" id="{12303D81-4564-C84E-9726-4CA3F65413CE}"/>
                </a:ext>
              </a:extLst>
            </p:cNvPr>
            <p:cNvSpPr/>
            <p:nvPr/>
          </p:nvSpPr>
          <p:spPr>
            <a:xfrm>
              <a:off x="3576238" y="1101274"/>
              <a:ext cx="633855" cy="460858"/>
            </a:xfrm>
            <a:custGeom>
              <a:avLst/>
              <a:gdLst/>
              <a:ahLst/>
              <a:cxnLst/>
              <a:rect l="l" t="t" r="r" b="b"/>
              <a:pathLst>
                <a:path w="63945" h="48006" extrusionOk="0">
                  <a:moveTo>
                    <a:pt x="0" y="48006"/>
                  </a:moveTo>
                  <a:cubicBezTo>
                    <a:pt x="4919" y="44317"/>
                    <a:pt x="10542" y="41300"/>
                    <a:pt x="14478" y="36576"/>
                  </a:cubicBezTo>
                  <a:cubicBezTo>
                    <a:pt x="20726" y="29079"/>
                    <a:pt x="21672" y="14487"/>
                    <a:pt x="31242" y="12573"/>
                  </a:cubicBezTo>
                  <a:cubicBezTo>
                    <a:pt x="36377" y="11546"/>
                    <a:pt x="35682" y="22083"/>
                    <a:pt x="37338" y="27051"/>
                  </a:cubicBezTo>
                  <a:cubicBezTo>
                    <a:pt x="38764" y="31329"/>
                    <a:pt x="44303" y="34928"/>
                    <a:pt x="48768" y="34290"/>
                  </a:cubicBezTo>
                  <a:cubicBezTo>
                    <a:pt x="56160" y="33234"/>
                    <a:pt x="62007" y="24815"/>
                    <a:pt x="63627" y="17526"/>
                  </a:cubicBezTo>
                  <a:cubicBezTo>
                    <a:pt x="64897" y="11811"/>
                    <a:pt x="59866" y="5236"/>
                    <a:pt x="62484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230;p27">
              <a:extLst>
                <a:ext uri="{FF2B5EF4-FFF2-40B4-BE49-F238E27FC236}">
                  <a16:creationId xmlns:a16="http://schemas.microsoft.com/office/drawing/2014/main" id="{4A18CDD9-2997-FA46-AEAB-57B3539A4D27}"/>
                </a:ext>
              </a:extLst>
            </p:cNvPr>
            <p:cNvSpPr/>
            <p:nvPr/>
          </p:nvSpPr>
          <p:spPr>
            <a:xfrm>
              <a:off x="5198500" y="2347511"/>
              <a:ext cx="486539" cy="86291"/>
            </a:xfrm>
            <a:custGeom>
              <a:avLst/>
              <a:gdLst/>
              <a:ahLst/>
              <a:cxnLst/>
              <a:rect l="l" t="t" r="r" b="b"/>
              <a:pathLst>
                <a:path w="36957" h="8001" extrusionOk="0">
                  <a:moveTo>
                    <a:pt x="0" y="0"/>
                  </a:moveTo>
                  <a:cubicBezTo>
                    <a:pt x="4463" y="7014"/>
                    <a:pt x="15309" y="8001"/>
                    <a:pt x="23622" y="8001"/>
                  </a:cubicBezTo>
                  <a:cubicBezTo>
                    <a:pt x="28321" y="8001"/>
                    <a:pt x="32258" y="3429"/>
                    <a:pt x="36957" y="3429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" name="Google Shape;231;p27">
              <a:extLst>
                <a:ext uri="{FF2B5EF4-FFF2-40B4-BE49-F238E27FC236}">
                  <a16:creationId xmlns:a16="http://schemas.microsoft.com/office/drawing/2014/main" id="{FC2A5C8E-C7E8-A248-BDAB-ACAC783A4577}"/>
                </a:ext>
              </a:extLst>
            </p:cNvPr>
            <p:cNvSpPr/>
            <p:nvPr/>
          </p:nvSpPr>
          <p:spPr>
            <a:xfrm>
              <a:off x="5680104" y="2148713"/>
              <a:ext cx="361142" cy="234218"/>
            </a:xfrm>
            <a:custGeom>
              <a:avLst/>
              <a:gdLst/>
              <a:ahLst/>
              <a:cxnLst/>
              <a:rect l="l" t="t" r="r" b="b"/>
              <a:pathLst>
                <a:path w="27432" h="21717" extrusionOk="0">
                  <a:moveTo>
                    <a:pt x="0" y="21717"/>
                  </a:moveTo>
                  <a:cubicBezTo>
                    <a:pt x="7598" y="19964"/>
                    <a:pt x="16091" y="19712"/>
                    <a:pt x="22479" y="15240"/>
                  </a:cubicBezTo>
                  <a:cubicBezTo>
                    <a:pt x="26855" y="12177"/>
                    <a:pt x="27432" y="5342"/>
                    <a:pt x="27432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232;p27">
              <a:extLst>
                <a:ext uri="{FF2B5EF4-FFF2-40B4-BE49-F238E27FC236}">
                  <a16:creationId xmlns:a16="http://schemas.microsoft.com/office/drawing/2014/main" id="{12F9EDB5-EAA0-2A4A-9DCD-C957C8169628}"/>
                </a:ext>
              </a:extLst>
            </p:cNvPr>
            <p:cNvSpPr/>
            <p:nvPr/>
          </p:nvSpPr>
          <p:spPr>
            <a:xfrm>
              <a:off x="6040459" y="948874"/>
              <a:ext cx="1046144" cy="1199853"/>
            </a:xfrm>
            <a:custGeom>
              <a:avLst/>
              <a:gdLst/>
              <a:ahLst/>
              <a:cxnLst/>
              <a:rect l="l" t="t" r="r" b="b"/>
              <a:pathLst>
                <a:path w="79464" h="111252" extrusionOk="0">
                  <a:moveTo>
                    <a:pt x="0" y="111252"/>
                  </a:moveTo>
                  <a:cubicBezTo>
                    <a:pt x="2812" y="102113"/>
                    <a:pt x="5102" y="88362"/>
                    <a:pt x="14478" y="86487"/>
                  </a:cubicBezTo>
                  <a:cubicBezTo>
                    <a:pt x="24691" y="84444"/>
                    <a:pt x="37245" y="92921"/>
                    <a:pt x="45720" y="86868"/>
                  </a:cubicBezTo>
                  <a:cubicBezTo>
                    <a:pt x="47977" y="85256"/>
                    <a:pt x="49246" y="81348"/>
                    <a:pt x="48006" y="78867"/>
                  </a:cubicBezTo>
                  <a:cubicBezTo>
                    <a:pt x="46118" y="75091"/>
                    <a:pt x="36258" y="72708"/>
                    <a:pt x="39243" y="69723"/>
                  </a:cubicBezTo>
                  <a:cubicBezTo>
                    <a:pt x="39584" y="69382"/>
                    <a:pt x="43345" y="67443"/>
                    <a:pt x="44196" y="67056"/>
                  </a:cubicBezTo>
                  <a:cubicBezTo>
                    <a:pt x="48151" y="65258"/>
                    <a:pt x="52509" y="69633"/>
                    <a:pt x="56769" y="70485"/>
                  </a:cubicBezTo>
                  <a:cubicBezTo>
                    <a:pt x="63707" y="71873"/>
                    <a:pt x="72941" y="68932"/>
                    <a:pt x="76581" y="62865"/>
                  </a:cubicBezTo>
                  <a:cubicBezTo>
                    <a:pt x="78032" y="60447"/>
                    <a:pt x="76982" y="57203"/>
                    <a:pt x="77724" y="54483"/>
                  </a:cubicBezTo>
                  <a:cubicBezTo>
                    <a:pt x="78794" y="50560"/>
                    <a:pt x="80708" y="45415"/>
                    <a:pt x="78105" y="42291"/>
                  </a:cubicBezTo>
                  <a:cubicBezTo>
                    <a:pt x="74451" y="37906"/>
                    <a:pt x="67381" y="38368"/>
                    <a:pt x="62103" y="36195"/>
                  </a:cubicBezTo>
                  <a:cubicBezTo>
                    <a:pt x="60357" y="35476"/>
                    <a:pt x="57139" y="36141"/>
                    <a:pt x="56769" y="34290"/>
                  </a:cubicBezTo>
                  <a:cubicBezTo>
                    <a:pt x="55869" y="29790"/>
                    <a:pt x="60198" y="25545"/>
                    <a:pt x="60198" y="20955"/>
                  </a:cubicBezTo>
                  <a:cubicBezTo>
                    <a:pt x="60198" y="13771"/>
                    <a:pt x="40271" y="31048"/>
                    <a:pt x="38862" y="24003"/>
                  </a:cubicBezTo>
                  <a:cubicBezTo>
                    <a:pt x="37446" y="16923"/>
                    <a:pt x="50521" y="15392"/>
                    <a:pt x="55626" y="10287"/>
                  </a:cubicBezTo>
                  <a:cubicBezTo>
                    <a:pt x="58244" y="7669"/>
                    <a:pt x="59817" y="3703"/>
                    <a:pt x="59817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Google Shape;233;p27">
              <a:extLst>
                <a:ext uri="{FF2B5EF4-FFF2-40B4-BE49-F238E27FC236}">
                  <a16:creationId xmlns:a16="http://schemas.microsoft.com/office/drawing/2014/main" id="{6E47303A-B934-2141-A46F-3992CBFFC060}"/>
                </a:ext>
              </a:extLst>
            </p:cNvPr>
            <p:cNvSpPr txBox="1"/>
            <p:nvPr/>
          </p:nvSpPr>
          <p:spPr>
            <a:xfrm>
              <a:off x="4448091" y="1144922"/>
              <a:ext cx="5049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/>
                <a:t>≠</a:t>
              </a:r>
              <a:endParaRPr sz="3000"/>
            </a:p>
          </p:txBody>
        </p:sp>
        <p:sp>
          <p:nvSpPr>
            <p:cNvPr id="109" name="Google Shape;234;p27">
              <a:extLst>
                <a:ext uri="{FF2B5EF4-FFF2-40B4-BE49-F238E27FC236}">
                  <a16:creationId xmlns:a16="http://schemas.microsoft.com/office/drawing/2014/main" id="{23CC46DA-DD4C-4E4E-B59B-949E7EBBA0F2}"/>
                </a:ext>
              </a:extLst>
            </p:cNvPr>
            <p:cNvSpPr txBox="1"/>
            <p:nvPr/>
          </p:nvSpPr>
          <p:spPr>
            <a:xfrm>
              <a:off x="-1706553" y="1412676"/>
              <a:ext cx="4321374" cy="8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Raw Trajectory:</a:t>
              </a:r>
              <a:endParaRPr sz="2000" dirty="0"/>
            </a:p>
          </p:txBody>
        </p:sp>
        <p:sp>
          <p:nvSpPr>
            <p:cNvPr id="110" name="Google Shape;235;p27">
              <a:extLst>
                <a:ext uri="{FF2B5EF4-FFF2-40B4-BE49-F238E27FC236}">
                  <a16:creationId xmlns:a16="http://schemas.microsoft.com/office/drawing/2014/main" id="{833E496B-FE98-584B-B9EC-D6B2896CD527}"/>
                </a:ext>
              </a:extLst>
            </p:cNvPr>
            <p:cNvSpPr/>
            <p:nvPr/>
          </p:nvSpPr>
          <p:spPr>
            <a:xfrm>
              <a:off x="2363290" y="3526275"/>
              <a:ext cx="361200" cy="3840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6;p27">
              <a:extLst>
                <a:ext uri="{FF2B5EF4-FFF2-40B4-BE49-F238E27FC236}">
                  <a16:creationId xmlns:a16="http://schemas.microsoft.com/office/drawing/2014/main" id="{D80964DB-91FF-3847-88CF-27C906E0B5F6}"/>
                </a:ext>
              </a:extLst>
            </p:cNvPr>
            <p:cNvSpPr/>
            <p:nvPr/>
          </p:nvSpPr>
          <p:spPr>
            <a:xfrm>
              <a:off x="3065262" y="3461175"/>
              <a:ext cx="528600" cy="5142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7;p27">
              <a:extLst>
                <a:ext uri="{FF2B5EF4-FFF2-40B4-BE49-F238E27FC236}">
                  <a16:creationId xmlns:a16="http://schemas.microsoft.com/office/drawing/2014/main" id="{72A3186E-B987-184C-AF4E-29F53FEF61F1}"/>
                </a:ext>
              </a:extLst>
            </p:cNvPr>
            <p:cNvSpPr/>
            <p:nvPr/>
          </p:nvSpPr>
          <p:spPr>
            <a:xfrm>
              <a:off x="3906001" y="3513600"/>
              <a:ext cx="411600" cy="3840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8;p27">
              <a:extLst>
                <a:ext uri="{FF2B5EF4-FFF2-40B4-BE49-F238E27FC236}">
                  <a16:creationId xmlns:a16="http://schemas.microsoft.com/office/drawing/2014/main" id="{49D89EB7-819B-E34B-817E-2FB7B4A4AB08}"/>
                </a:ext>
              </a:extLst>
            </p:cNvPr>
            <p:cNvSpPr/>
            <p:nvPr/>
          </p:nvSpPr>
          <p:spPr>
            <a:xfrm>
              <a:off x="2815517" y="3630075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9;p27">
              <a:extLst>
                <a:ext uri="{FF2B5EF4-FFF2-40B4-BE49-F238E27FC236}">
                  <a16:creationId xmlns:a16="http://schemas.microsoft.com/office/drawing/2014/main" id="{78E55508-B6B8-4140-B393-24D0E3666E03}"/>
                </a:ext>
              </a:extLst>
            </p:cNvPr>
            <p:cNvSpPr/>
            <p:nvPr/>
          </p:nvSpPr>
          <p:spPr>
            <a:xfrm>
              <a:off x="3684890" y="3617400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0;p27">
              <a:extLst>
                <a:ext uri="{FF2B5EF4-FFF2-40B4-BE49-F238E27FC236}">
                  <a16:creationId xmlns:a16="http://schemas.microsoft.com/office/drawing/2014/main" id="{5B9C0E9A-79A5-F741-BF3E-3E1C02CDD3B0}"/>
                </a:ext>
              </a:extLst>
            </p:cNvPr>
            <p:cNvSpPr/>
            <p:nvPr/>
          </p:nvSpPr>
          <p:spPr>
            <a:xfrm>
              <a:off x="5381413" y="3552000"/>
              <a:ext cx="314100" cy="3072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1;p27">
              <a:extLst>
                <a:ext uri="{FF2B5EF4-FFF2-40B4-BE49-F238E27FC236}">
                  <a16:creationId xmlns:a16="http://schemas.microsoft.com/office/drawing/2014/main" id="{9F98BB14-EABD-C447-BBE8-3619006B8E65}"/>
                </a:ext>
              </a:extLst>
            </p:cNvPr>
            <p:cNvSpPr/>
            <p:nvPr/>
          </p:nvSpPr>
          <p:spPr>
            <a:xfrm>
              <a:off x="6047725" y="3526275"/>
              <a:ext cx="361200" cy="3840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2;p27">
              <a:extLst>
                <a:ext uri="{FF2B5EF4-FFF2-40B4-BE49-F238E27FC236}">
                  <a16:creationId xmlns:a16="http://schemas.microsoft.com/office/drawing/2014/main" id="{6045A19E-8FEC-CD4D-BE86-2C223627001E}"/>
                </a:ext>
              </a:extLst>
            </p:cNvPr>
            <p:cNvSpPr/>
            <p:nvPr/>
          </p:nvSpPr>
          <p:spPr>
            <a:xfrm>
              <a:off x="6758375" y="3448500"/>
              <a:ext cx="528600" cy="51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3;p27">
              <a:extLst>
                <a:ext uri="{FF2B5EF4-FFF2-40B4-BE49-F238E27FC236}">
                  <a16:creationId xmlns:a16="http://schemas.microsoft.com/office/drawing/2014/main" id="{1DD40E95-CC76-3342-99BA-679969E14C2C}"/>
                </a:ext>
              </a:extLst>
            </p:cNvPr>
            <p:cNvSpPr/>
            <p:nvPr/>
          </p:nvSpPr>
          <p:spPr>
            <a:xfrm>
              <a:off x="5825417" y="3617400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4;p27">
              <a:extLst>
                <a:ext uri="{FF2B5EF4-FFF2-40B4-BE49-F238E27FC236}">
                  <a16:creationId xmlns:a16="http://schemas.microsoft.com/office/drawing/2014/main" id="{4F0BA58F-0840-724E-A6A2-15CE1D8054E8}"/>
                </a:ext>
              </a:extLst>
            </p:cNvPr>
            <p:cNvSpPr/>
            <p:nvPr/>
          </p:nvSpPr>
          <p:spPr>
            <a:xfrm>
              <a:off x="6504290" y="3617400"/>
              <a:ext cx="158700" cy="176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5;p27">
              <a:extLst>
                <a:ext uri="{FF2B5EF4-FFF2-40B4-BE49-F238E27FC236}">
                  <a16:creationId xmlns:a16="http://schemas.microsoft.com/office/drawing/2014/main" id="{28B099AC-6ED9-2647-BD0C-941ADB93DAF6}"/>
                </a:ext>
              </a:extLst>
            </p:cNvPr>
            <p:cNvSpPr txBox="1"/>
            <p:nvPr/>
          </p:nvSpPr>
          <p:spPr>
            <a:xfrm>
              <a:off x="4612708" y="2856688"/>
              <a:ext cx="504899" cy="666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00000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≈</a:t>
              </a:r>
              <a:endParaRPr sz="3000" b="1" dirty="0"/>
            </a:p>
          </p:txBody>
        </p:sp>
        <p:sp>
          <p:nvSpPr>
            <p:cNvPr id="121" name="Google Shape;246;p27">
              <a:extLst>
                <a:ext uri="{FF2B5EF4-FFF2-40B4-BE49-F238E27FC236}">
                  <a16:creationId xmlns:a16="http://schemas.microsoft.com/office/drawing/2014/main" id="{BA5A738F-3E8C-8741-9878-6CFBC334EAD4}"/>
                </a:ext>
              </a:extLst>
            </p:cNvPr>
            <p:cNvSpPr txBox="1"/>
            <p:nvPr/>
          </p:nvSpPr>
          <p:spPr>
            <a:xfrm>
              <a:off x="-1796835" y="3156025"/>
              <a:ext cx="4368285" cy="8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With Context:</a:t>
              </a:r>
              <a:endParaRPr sz="2000" dirty="0"/>
            </a:p>
          </p:txBody>
        </p:sp>
      </p:grpSp>
      <p:sp>
        <p:nvSpPr>
          <p:cNvPr id="122" name="Google Shape;247;p27">
            <a:extLst>
              <a:ext uri="{FF2B5EF4-FFF2-40B4-BE49-F238E27FC236}">
                <a16:creationId xmlns:a16="http://schemas.microsoft.com/office/drawing/2014/main" id="{5AF7F609-7F0E-6E41-8F1B-400DB7EEA5E0}"/>
              </a:ext>
            </a:extLst>
          </p:cNvPr>
          <p:cNvSpPr/>
          <p:nvPr/>
        </p:nvSpPr>
        <p:spPr>
          <a:xfrm>
            <a:off x="1779623" y="1877288"/>
            <a:ext cx="437700" cy="468600"/>
          </a:xfrm>
          <a:prstGeom prst="mathMultiply">
            <a:avLst>
              <a:gd name="adj1" fmla="val 2352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248;p27">
            <a:extLst>
              <a:ext uri="{FF2B5EF4-FFF2-40B4-BE49-F238E27FC236}">
                <a16:creationId xmlns:a16="http://schemas.microsoft.com/office/drawing/2014/main" id="{1C437C42-9A69-D344-92F1-12D03C25E998}"/>
              </a:ext>
            </a:extLst>
          </p:cNvPr>
          <p:cNvSpPr/>
          <p:nvPr/>
        </p:nvSpPr>
        <p:spPr>
          <a:xfrm>
            <a:off x="3943248" y="1877288"/>
            <a:ext cx="437700" cy="468600"/>
          </a:xfrm>
          <a:prstGeom prst="mathMultiply">
            <a:avLst>
              <a:gd name="adj1" fmla="val 2352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249;p27">
            <a:extLst>
              <a:ext uri="{FF2B5EF4-FFF2-40B4-BE49-F238E27FC236}">
                <a16:creationId xmlns:a16="http://schemas.microsoft.com/office/drawing/2014/main" id="{33FA1D02-C53E-8D45-9718-E145B18FB6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5002" y="1910552"/>
            <a:ext cx="437701" cy="336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19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D8D1-DEA3-BB46-9DD5-5110028C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Generate Geographic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28C7-E1A9-3442-9EC5-1FCA7957F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8894" cy="4351338"/>
          </a:xfrm>
        </p:spPr>
        <p:txBody>
          <a:bodyPr/>
          <a:lstStyle/>
          <a:p>
            <a:r>
              <a:rPr lang="en-US" dirty="0"/>
              <a:t>Find nearby geographic features at each important location of a trajectory</a:t>
            </a:r>
          </a:p>
          <a:p>
            <a:r>
              <a:rPr lang="en-US" dirty="0"/>
              <a:t>Distance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0009-39ED-2847-B7E7-A4D1D7F9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9D60DB8-BC21-BA49-895C-A2F97A04BB84}"/>
              </a:ext>
            </a:extLst>
          </p:cNvPr>
          <p:cNvGrpSpPr/>
          <p:nvPr/>
        </p:nvGrpSpPr>
        <p:grpSpPr>
          <a:xfrm>
            <a:off x="4992664" y="2222500"/>
            <a:ext cx="6818336" cy="3776663"/>
            <a:chOff x="928664" y="2785194"/>
            <a:chExt cx="2591656" cy="1169351"/>
          </a:xfrm>
        </p:grpSpPr>
        <p:sp>
          <p:nvSpPr>
            <p:cNvPr id="7" name="Google Shape;258;p28">
              <a:extLst>
                <a:ext uri="{FF2B5EF4-FFF2-40B4-BE49-F238E27FC236}">
                  <a16:creationId xmlns:a16="http://schemas.microsoft.com/office/drawing/2014/main" id="{800E061D-16B7-074B-928A-C8EC3779CA3A}"/>
                </a:ext>
              </a:extLst>
            </p:cNvPr>
            <p:cNvSpPr/>
            <p:nvPr/>
          </p:nvSpPr>
          <p:spPr>
            <a:xfrm>
              <a:off x="2774520" y="3188809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9;p28">
              <a:extLst>
                <a:ext uri="{FF2B5EF4-FFF2-40B4-BE49-F238E27FC236}">
                  <a16:creationId xmlns:a16="http://schemas.microsoft.com/office/drawing/2014/main" id="{E0CAC453-DB86-FC47-942E-5BED2BC74052}"/>
                </a:ext>
              </a:extLst>
            </p:cNvPr>
            <p:cNvSpPr/>
            <p:nvPr/>
          </p:nvSpPr>
          <p:spPr>
            <a:xfrm>
              <a:off x="2571476" y="2785194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;p28">
              <a:extLst>
                <a:ext uri="{FF2B5EF4-FFF2-40B4-BE49-F238E27FC236}">
                  <a16:creationId xmlns:a16="http://schemas.microsoft.com/office/drawing/2014/main" id="{9A18A0C6-54BA-954E-B788-530AE80F12FA}"/>
                </a:ext>
              </a:extLst>
            </p:cNvPr>
            <p:cNvSpPr/>
            <p:nvPr/>
          </p:nvSpPr>
          <p:spPr>
            <a:xfrm>
              <a:off x="1574713" y="2955954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;p28">
              <a:extLst>
                <a:ext uri="{FF2B5EF4-FFF2-40B4-BE49-F238E27FC236}">
                  <a16:creationId xmlns:a16="http://schemas.microsoft.com/office/drawing/2014/main" id="{EE2DC984-F3AB-AC4D-BFC8-5AA9024420CC}"/>
                </a:ext>
              </a:extLst>
            </p:cNvPr>
            <p:cNvSpPr/>
            <p:nvPr/>
          </p:nvSpPr>
          <p:spPr>
            <a:xfrm>
              <a:off x="928664" y="3344045"/>
              <a:ext cx="745800" cy="61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262;p28">
              <a:extLst>
                <a:ext uri="{FF2B5EF4-FFF2-40B4-BE49-F238E27FC236}">
                  <a16:creationId xmlns:a16="http://schemas.microsoft.com/office/drawing/2014/main" id="{B7A4FF99-F6BC-6048-93E7-0608992CA8F8}"/>
                </a:ext>
              </a:extLst>
            </p:cNvPr>
            <p:cNvCxnSpPr/>
            <p:nvPr/>
          </p:nvCxnSpPr>
          <p:spPr>
            <a:xfrm rot="10800000" flipH="1">
              <a:off x="1306559" y="2979694"/>
              <a:ext cx="1154400" cy="656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63;p28">
              <a:extLst>
                <a:ext uri="{FF2B5EF4-FFF2-40B4-BE49-F238E27FC236}">
                  <a16:creationId xmlns:a16="http://schemas.microsoft.com/office/drawing/2014/main" id="{8901CE0F-BECD-4349-A12B-C347A0274A62}"/>
                </a:ext>
              </a:extLst>
            </p:cNvPr>
            <p:cNvCxnSpPr/>
            <p:nvPr/>
          </p:nvCxnSpPr>
          <p:spPr>
            <a:xfrm>
              <a:off x="2464215" y="2982196"/>
              <a:ext cx="641400" cy="15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4;p28">
              <a:extLst>
                <a:ext uri="{FF2B5EF4-FFF2-40B4-BE49-F238E27FC236}">
                  <a16:creationId xmlns:a16="http://schemas.microsoft.com/office/drawing/2014/main" id="{320177CE-989C-0D4B-8ABE-078DC3909AB8}"/>
                </a:ext>
              </a:extLst>
            </p:cNvPr>
            <p:cNvCxnSpPr/>
            <p:nvPr/>
          </p:nvCxnSpPr>
          <p:spPr>
            <a:xfrm>
              <a:off x="3108486" y="3139062"/>
              <a:ext cx="30000" cy="383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65;p28">
              <a:extLst>
                <a:ext uri="{FF2B5EF4-FFF2-40B4-BE49-F238E27FC236}">
                  <a16:creationId xmlns:a16="http://schemas.microsoft.com/office/drawing/2014/main" id="{9A392036-8835-934F-BC67-559F32E3BE34}"/>
                </a:ext>
              </a:extLst>
            </p:cNvPr>
            <p:cNvSpPr/>
            <p:nvPr/>
          </p:nvSpPr>
          <p:spPr>
            <a:xfrm>
              <a:off x="1246153" y="3600941"/>
              <a:ext cx="110700" cy="96000"/>
            </a:xfrm>
            <a:prstGeom prst="ellipse">
              <a:avLst/>
            </a:prstGeom>
            <a:solidFill>
              <a:srgbClr val="FF6310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;p28">
              <a:extLst>
                <a:ext uri="{FF2B5EF4-FFF2-40B4-BE49-F238E27FC236}">
                  <a16:creationId xmlns:a16="http://schemas.microsoft.com/office/drawing/2014/main" id="{E2FCB430-31F7-4147-B823-E6D1B9E20616}"/>
                </a:ext>
              </a:extLst>
            </p:cNvPr>
            <p:cNvSpPr/>
            <p:nvPr/>
          </p:nvSpPr>
          <p:spPr>
            <a:xfrm>
              <a:off x="1890424" y="3208782"/>
              <a:ext cx="110700" cy="96000"/>
            </a:xfrm>
            <a:prstGeom prst="ellipse">
              <a:avLst/>
            </a:prstGeom>
            <a:solidFill>
              <a:srgbClr val="674EA7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;p28">
              <a:extLst>
                <a:ext uri="{FF2B5EF4-FFF2-40B4-BE49-F238E27FC236}">
                  <a16:creationId xmlns:a16="http://schemas.microsoft.com/office/drawing/2014/main" id="{3DD5F595-0991-F44D-9BC7-F614368C32D1}"/>
                </a:ext>
              </a:extLst>
            </p:cNvPr>
            <p:cNvSpPr/>
            <p:nvPr/>
          </p:nvSpPr>
          <p:spPr>
            <a:xfrm>
              <a:off x="2887008" y="3043210"/>
              <a:ext cx="110700" cy="96000"/>
            </a:xfrm>
            <a:prstGeom prst="ellipse">
              <a:avLst/>
            </a:prstGeom>
            <a:solidFill>
              <a:srgbClr val="D9D256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;p28">
              <a:extLst>
                <a:ext uri="{FF2B5EF4-FFF2-40B4-BE49-F238E27FC236}">
                  <a16:creationId xmlns:a16="http://schemas.microsoft.com/office/drawing/2014/main" id="{AE1835BA-EF01-D94B-958E-C4D6FDDCD386}"/>
                </a:ext>
              </a:extLst>
            </p:cNvPr>
            <p:cNvSpPr/>
            <p:nvPr/>
          </p:nvSpPr>
          <p:spPr>
            <a:xfrm>
              <a:off x="3088340" y="3435369"/>
              <a:ext cx="110700" cy="96000"/>
            </a:xfrm>
            <a:prstGeom prst="ellipse">
              <a:avLst/>
            </a:prstGeom>
            <a:solidFill>
              <a:srgbClr val="95C148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;p28">
              <a:extLst>
                <a:ext uri="{FF2B5EF4-FFF2-40B4-BE49-F238E27FC236}">
                  <a16:creationId xmlns:a16="http://schemas.microsoft.com/office/drawing/2014/main" id="{6062F4A4-279B-CB4B-889F-2C5C2D75729D}"/>
                </a:ext>
              </a:extLst>
            </p:cNvPr>
            <p:cNvSpPr/>
            <p:nvPr/>
          </p:nvSpPr>
          <p:spPr>
            <a:xfrm>
              <a:off x="1150166" y="3426695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1;p28">
              <a:extLst>
                <a:ext uri="{FF2B5EF4-FFF2-40B4-BE49-F238E27FC236}">
                  <a16:creationId xmlns:a16="http://schemas.microsoft.com/office/drawing/2014/main" id="{6DD921CD-B63F-334A-9E1C-EC2BEF338D1A}"/>
                </a:ext>
              </a:extLst>
            </p:cNvPr>
            <p:cNvSpPr/>
            <p:nvPr/>
          </p:nvSpPr>
          <p:spPr>
            <a:xfrm>
              <a:off x="1076332" y="3659550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2;p28">
              <a:extLst>
                <a:ext uri="{FF2B5EF4-FFF2-40B4-BE49-F238E27FC236}">
                  <a16:creationId xmlns:a16="http://schemas.microsoft.com/office/drawing/2014/main" id="{4DAC7A14-2F54-9D41-93E5-A0FCBEE4DECA}"/>
                </a:ext>
              </a:extLst>
            </p:cNvPr>
            <p:cNvSpPr/>
            <p:nvPr/>
          </p:nvSpPr>
          <p:spPr>
            <a:xfrm>
              <a:off x="1242459" y="3473266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;p28">
              <a:extLst>
                <a:ext uri="{FF2B5EF4-FFF2-40B4-BE49-F238E27FC236}">
                  <a16:creationId xmlns:a16="http://schemas.microsoft.com/office/drawing/2014/main" id="{A6058370-FB45-EB47-ADCD-4F34709892CD}"/>
                </a:ext>
              </a:extLst>
            </p:cNvPr>
            <p:cNvSpPr/>
            <p:nvPr/>
          </p:nvSpPr>
          <p:spPr>
            <a:xfrm>
              <a:off x="1390128" y="3395648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4;p28">
              <a:extLst>
                <a:ext uri="{FF2B5EF4-FFF2-40B4-BE49-F238E27FC236}">
                  <a16:creationId xmlns:a16="http://schemas.microsoft.com/office/drawing/2014/main" id="{7DFDC1A1-ECE3-AA40-9934-34754F2E803D}"/>
                </a:ext>
              </a:extLst>
            </p:cNvPr>
            <p:cNvSpPr/>
            <p:nvPr/>
          </p:nvSpPr>
          <p:spPr>
            <a:xfrm>
              <a:off x="1667006" y="3147270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;p28">
              <a:extLst>
                <a:ext uri="{FF2B5EF4-FFF2-40B4-BE49-F238E27FC236}">
                  <a16:creationId xmlns:a16="http://schemas.microsoft.com/office/drawing/2014/main" id="{23FDF005-26C1-0C48-A827-420280359776}"/>
                </a:ext>
              </a:extLst>
            </p:cNvPr>
            <p:cNvSpPr/>
            <p:nvPr/>
          </p:nvSpPr>
          <p:spPr>
            <a:xfrm>
              <a:off x="1630089" y="3224888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6;p28">
              <a:extLst>
                <a:ext uri="{FF2B5EF4-FFF2-40B4-BE49-F238E27FC236}">
                  <a16:creationId xmlns:a16="http://schemas.microsoft.com/office/drawing/2014/main" id="{CA7956CE-80E0-0144-83E5-E93B8F11CD66}"/>
                </a:ext>
              </a:extLst>
            </p:cNvPr>
            <p:cNvSpPr/>
            <p:nvPr/>
          </p:nvSpPr>
          <p:spPr>
            <a:xfrm>
              <a:off x="3051398" y="3706121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7;p28">
              <a:extLst>
                <a:ext uri="{FF2B5EF4-FFF2-40B4-BE49-F238E27FC236}">
                  <a16:creationId xmlns:a16="http://schemas.microsoft.com/office/drawing/2014/main" id="{D9932C79-2A35-4C47-BB47-1E4F6AB5AB9C}"/>
                </a:ext>
              </a:extLst>
            </p:cNvPr>
            <p:cNvSpPr/>
            <p:nvPr/>
          </p:nvSpPr>
          <p:spPr>
            <a:xfrm>
              <a:off x="2165387" y="3309025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8;p28">
              <a:extLst>
                <a:ext uri="{FF2B5EF4-FFF2-40B4-BE49-F238E27FC236}">
                  <a16:creationId xmlns:a16="http://schemas.microsoft.com/office/drawing/2014/main" id="{25ED09B0-5700-D543-820E-1A98BFD01DEA}"/>
                </a:ext>
              </a:extLst>
            </p:cNvPr>
            <p:cNvSpPr/>
            <p:nvPr/>
          </p:nvSpPr>
          <p:spPr>
            <a:xfrm>
              <a:off x="1002498" y="3566449"/>
              <a:ext cx="55500" cy="432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9;p28">
              <a:extLst>
                <a:ext uri="{FF2B5EF4-FFF2-40B4-BE49-F238E27FC236}">
                  <a16:creationId xmlns:a16="http://schemas.microsoft.com/office/drawing/2014/main" id="{83885BC2-D231-FB48-B07E-A24248E28976}"/>
                </a:ext>
              </a:extLst>
            </p:cNvPr>
            <p:cNvSpPr/>
            <p:nvPr/>
          </p:nvSpPr>
          <p:spPr>
            <a:xfrm>
              <a:off x="2065706" y="3395648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80;p28">
              <a:extLst>
                <a:ext uri="{FF2B5EF4-FFF2-40B4-BE49-F238E27FC236}">
                  <a16:creationId xmlns:a16="http://schemas.microsoft.com/office/drawing/2014/main" id="{91238917-22B7-1E4D-91F1-88D84A30561D}"/>
                </a:ext>
              </a:extLst>
            </p:cNvPr>
            <p:cNvSpPr/>
            <p:nvPr/>
          </p:nvSpPr>
          <p:spPr>
            <a:xfrm>
              <a:off x="2084171" y="3239475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1;p28">
              <a:extLst>
                <a:ext uri="{FF2B5EF4-FFF2-40B4-BE49-F238E27FC236}">
                  <a16:creationId xmlns:a16="http://schemas.microsoft.com/office/drawing/2014/main" id="{24DD138A-7279-6449-9FC9-87B8C6D905E0}"/>
                </a:ext>
              </a:extLst>
            </p:cNvPr>
            <p:cNvSpPr/>
            <p:nvPr/>
          </p:nvSpPr>
          <p:spPr>
            <a:xfrm>
              <a:off x="2010331" y="3309025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;p28">
              <a:extLst>
                <a:ext uri="{FF2B5EF4-FFF2-40B4-BE49-F238E27FC236}">
                  <a16:creationId xmlns:a16="http://schemas.microsoft.com/office/drawing/2014/main" id="{68D3896C-89E7-584B-B0C7-A3900A05B0D8}"/>
                </a:ext>
              </a:extLst>
            </p:cNvPr>
            <p:cNvSpPr/>
            <p:nvPr/>
          </p:nvSpPr>
          <p:spPr>
            <a:xfrm>
              <a:off x="2010331" y="3103816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3;p28">
              <a:extLst>
                <a:ext uri="{FF2B5EF4-FFF2-40B4-BE49-F238E27FC236}">
                  <a16:creationId xmlns:a16="http://schemas.microsoft.com/office/drawing/2014/main" id="{0E20D5F3-9229-134F-806A-4819CBADCF9C}"/>
                </a:ext>
              </a:extLst>
            </p:cNvPr>
            <p:cNvSpPr/>
            <p:nvPr/>
          </p:nvSpPr>
          <p:spPr>
            <a:xfrm>
              <a:off x="1842375" y="3395648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4;p28">
              <a:extLst>
                <a:ext uri="{FF2B5EF4-FFF2-40B4-BE49-F238E27FC236}">
                  <a16:creationId xmlns:a16="http://schemas.microsoft.com/office/drawing/2014/main" id="{A0750CE9-062D-D246-8453-DC1134E80028}"/>
                </a:ext>
              </a:extLst>
            </p:cNvPr>
            <p:cNvSpPr/>
            <p:nvPr/>
          </p:nvSpPr>
          <p:spPr>
            <a:xfrm>
              <a:off x="1984496" y="3461557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5;p28">
              <a:extLst>
                <a:ext uri="{FF2B5EF4-FFF2-40B4-BE49-F238E27FC236}">
                  <a16:creationId xmlns:a16="http://schemas.microsoft.com/office/drawing/2014/main" id="{AD90245A-E83A-544A-94D4-CB8DF3FA6039}"/>
                </a:ext>
              </a:extLst>
            </p:cNvPr>
            <p:cNvSpPr/>
            <p:nvPr/>
          </p:nvSpPr>
          <p:spPr>
            <a:xfrm>
              <a:off x="1857702" y="3103816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6;p28">
              <a:extLst>
                <a:ext uri="{FF2B5EF4-FFF2-40B4-BE49-F238E27FC236}">
                  <a16:creationId xmlns:a16="http://schemas.microsoft.com/office/drawing/2014/main" id="{B473AEE9-F7AB-E74F-AC45-6E9EEA98C3F7}"/>
                </a:ext>
              </a:extLst>
            </p:cNvPr>
            <p:cNvSpPr/>
            <p:nvPr/>
          </p:nvSpPr>
          <p:spPr>
            <a:xfrm>
              <a:off x="1769051" y="3286009"/>
              <a:ext cx="55500" cy="432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9;p28">
              <a:extLst>
                <a:ext uri="{FF2B5EF4-FFF2-40B4-BE49-F238E27FC236}">
                  <a16:creationId xmlns:a16="http://schemas.microsoft.com/office/drawing/2014/main" id="{1FFE2E95-A2E7-8F4D-8BB9-FC8D58CC8727}"/>
                </a:ext>
              </a:extLst>
            </p:cNvPr>
            <p:cNvSpPr/>
            <p:nvPr/>
          </p:nvSpPr>
          <p:spPr>
            <a:xfrm>
              <a:off x="2719144" y="3165330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0;p28">
              <a:extLst>
                <a:ext uri="{FF2B5EF4-FFF2-40B4-BE49-F238E27FC236}">
                  <a16:creationId xmlns:a16="http://schemas.microsoft.com/office/drawing/2014/main" id="{A9444B52-FD36-D24D-A982-6DB2ACDC9860}"/>
                </a:ext>
              </a:extLst>
            </p:cNvPr>
            <p:cNvSpPr/>
            <p:nvPr/>
          </p:nvSpPr>
          <p:spPr>
            <a:xfrm>
              <a:off x="2774529" y="2982192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1;p28">
              <a:extLst>
                <a:ext uri="{FF2B5EF4-FFF2-40B4-BE49-F238E27FC236}">
                  <a16:creationId xmlns:a16="http://schemas.microsoft.com/office/drawing/2014/main" id="{769F82C0-5740-914E-A780-46709A143CAE}"/>
                </a:ext>
              </a:extLst>
            </p:cNvPr>
            <p:cNvSpPr/>
            <p:nvPr/>
          </p:nvSpPr>
          <p:spPr>
            <a:xfrm>
              <a:off x="3268009" y="2891639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2;p28">
              <a:extLst>
                <a:ext uri="{FF2B5EF4-FFF2-40B4-BE49-F238E27FC236}">
                  <a16:creationId xmlns:a16="http://schemas.microsoft.com/office/drawing/2014/main" id="{F6D6601A-D1EF-974C-A29C-1A8F3BBEE8E8}"/>
                </a:ext>
              </a:extLst>
            </p:cNvPr>
            <p:cNvSpPr/>
            <p:nvPr/>
          </p:nvSpPr>
          <p:spPr>
            <a:xfrm>
              <a:off x="2997761" y="3282878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3;p28">
              <a:extLst>
                <a:ext uri="{FF2B5EF4-FFF2-40B4-BE49-F238E27FC236}">
                  <a16:creationId xmlns:a16="http://schemas.microsoft.com/office/drawing/2014/main" id="{AE12CF05-4DC5-A64C-89DE-0649F6836422}"/>
                </a:ext>
              </a:extLst>
            </p:cNvPr>
            <p:cNvSpPr/>
            <p:nvPr/>
          </p:nvSpPr>
          <p:spPr>
            <a:xfrm>
              <a:off x="3140197" y="3043208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;p28">
              <a:extLst>
                <a:ext uri="{FF2B5EF4-FFF2-40B4-BE49-F238E27FC236}">
                  <a16:creationId xmlns:a16="http://schemas.microsoft.com/office/drawing/2014/main" id="{DE833FF7-8FF2-EB48-A9A0-CDA8A633EEE5}"/>
                </a:ext>
              </a:extLst>
            </p:cNvPr>
            <p:cNvSpPr/>
            <p:nvPr/>
          </p:nvSpPr>
          <p:spPr>
            <a:xfrm>
              <a:off x="3051398" y="2982193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5;p28">
              <a:extLst>
                <a:ext uri="{FF2B5EF4-FFF2-40B4-BE49-F238E27FC236}">
                  <a16:creationId xmlns:a16="http://schemas.microsoft.com/office/drawing/2014/main" id="{1FED3194-8739-ED4C-B907-55510975FED3}"/>
                </a:ext>
              </a:extLst>
            </p:cNvPr>
            <p:cNvSpPr/>
            <p:nvPr/>
          </p:nvSpPr>
          <p:spPr>
            <a:xfrm>
              <a:off x="2887009" y="3188809"/>
              <a:ext cx="55500" cy="43200"/>
            </a:xfrm>
            <a:prstGeom prst="ellipse">
              <a:avLst/>
            </a:prstGeom>
            <a:solidFill>
              <a:srgbClr val="FFD9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6;p28">
              <a:extLst>
                <a:ext uri="{FF2B5EF4-FFF2-40B4-BE49-F238E27FC236}">
                  <a16:creationId xmlns:a16="http://schemas.microsoft.com/office/drawing/2014/main" id="{9D53289C-8679-DD4A-B1AE-AAD72A566746}"/>
                </a:ext>
              </a:extLst>
            </p:cNvPr>
            <p:cNvSpPr/>
            <p:nvPr/>
          </p:nvSpPr>
          <p:spPr>
            <a:xfrm>
              <a:off x="3140197" y="3188809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7;p28">
              <a:extLst>
                <a:ext uri="{FF2B5EF4-FFF2-40B4-BE49-F238E27FC236}">
                  <a16:creationId xmlns:a16="http://schemas.microsoft.com/office/drawing/2014/main" id="{A43CBB32-6C19-DD4B-9B97-DCE54C77B12F}"/>
                </a:ext>
              </a:extLst>
            </p:cNvPr>
            <p:cNvSpPr/>
            <p:nvPr/>
          </p:nvSpPr>
          <p:spPr>
            <a:xfrm>
              <a:off x="3249501" y="3068714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;p28">
              <a:extLst>
                <a:ext uri="{FF2B5EF4-FFF2-40B4-BE49-F238E27FC236}">
                  <a16:creationId xmlns:a16="http://schemas.microsoft.com/office/drawing/2014/main" id="{C53B4A72-9C4D-FF4F-A709-CC04D33B6043}"/>
                </a:ext>
              </a:extLst>
            </p:cNvPr>
            <p:cNvSpPr/>
            <p:nvPr/>
          </p:nvSpPr>
          <p:spPr>
            <a:xfrm>
              <a:off x="2848354" y="3461557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;p28">
              <a:extLst>
                <a:ext uri="{FF2B5EF4-FFF2-40B4-BE49-F238E27FC236}">
                  <a16:creationId xmlns:a16="http://schemas.microsoft.com/office/drawing/2014/main" id="{68216F6C-816A-1646-854A-360111FC23A7}"/>
                </a:ext>
              </a:extLst>
            </p:cNvPr>
            <p:cNvSpPr/>
            <p:nvPr/>
          </p:nvSpPr>
          <p:spPr>
            <a:xfrm>
              <a:off x="2916665" y="3566449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0;p28">
              <a:extLst>
                <a:ext uri="{FF2B5EF4-FFF2-40B4-BE49-F238E27FC236}">
                  <a16:creationId xmlns:a16="http://schemas.microsoft.com/office/drawing/2014/main" id="{7C0759B0-2F20-B249-A5B2-22C9662620F3}"/>
                </a:ext>
              </a:extLst>
            </p:cNvPr>
            <p:cNvSpPr/>
            <p:nvPr/>
          </p:nvSpPr>
          <p:spPr>
            <a:xfrm>
              <a:off x="3228602" y="3600939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1;p28">
              <a:extLst>
                <a:ext uri="{FF2B5EF4-FFF2-40B4-BE49-F238E27FC236}">
                  <a16:creationId xmlns:a16="http://schemas.microsoft.com/office/drawing/2014/main" id="{307DA586-B8B7-A544-A95B-BD18176D3C3C}"/>
                </a:ext>
              </a:extLst>
            </p:cNvPr>
            <p:cNvSpPr/>
            <p:nvPr/>
          </p:nvSpPr>
          <p:spPr>
            <a:xfrm>
              <a:off x="3354117" y="3426695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2;p28">
              <a:extLst>
                <a:ext uri="{FF2B5EF4-FFF2-40B4-BE49-F238E27FC236}">
                  <a16:creationId xmlns:a16="http://schemas.microsoft.com/office/drawing/2014/main" id="{73109C4F-EA6E-1D45-B757-1CF959A512A5}"/>
                </a:ext>
              </a:extLst>
            </p:cNvPr>
            <p:cNvSpPr/>
            <p:nvPr/>
          </p:nvSpPr>
          <p:spPr>
            <a:xfrm>
              <a:off x="3283977" y="3531200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3;p28">
              <a:extLst>
                <a:ext uri="{FF2B5EF4-FFF2-40B4-BE49-F238E27FC236}">
                  <a16:creationId xmlns:a16="http://schemas.microsoft.com/office/drawing/2014/main" id="{7175C6A7-F193-414E-87C4-2E7407E0001B}"/>
                </a:ext>
              </a:extLst>
            </p:cNvPr>
            <p:cNvSpPr/>
            <p:nvPr/>
          </p:nvSpPr>
          <p:spPr>
            <a:xfrm>
              <a:off x="3283977" y="3694000"/>
              <a:ext cx="55500" cy="43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5;p28">
              <a:extLst>
                <a:ext uri="{FF2B5EF4-FFF2-40B4-BE49-F238E27FC236}">
                  <a16:creationId xmlns:a16="http://schemas.microsoft.com/office/drawing/2014/main" id="{0A80CC46-62E9-8541-AE01-9EC001F158B6}"/>
                </a:ext>
              </a:extLst>
            </p:cNvPr>
            <p:cNvSpPr/>
            <p:nvPr/>
          </p:nvSpPr>
          <p:spPr>
            <a:xfrm>
              <a:off x="1375155" y="3565216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6;p28">
              <a:extLst>
                <a:ext uri="{FF2B5EF4-FFF2-40B4-BE49-F238E27FC236}">
                  <a16:creationId xmlns:a16="http://schemas.microsoft.com/office/drawing/2014/main" id="{DB2728F3-9C8F-C243-825A-E1F10CE2E18C}"/>
                </a:ext>
              </a:extLst>
            </p:cNvPr>
            <p:cNvSpPr/>
            <p:nvPr/>
          </p:nvSpPr>
          <p:spPr>
            <a:xfrm>
              <a:off x="2047180" y="3177272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7;p28">
              <a:extLst>
                <a:ext uri="{FF2B5EF4-FFF2-40B4-BE49-F238E27FC236}">
                  <a16:creationId xmlns:a16="http://schemas.microsoft.com/office/drawing/2014/main" id="{F030349C-5158-4344-8BF3-DAEB6426DB43}"/>
                </a:ext>
              </a:extLst>
            </p:cNvPr>
            <p:cNvSpPr/>
            <p:nvPr/>
          </p:nvSpPr>
          <p:spPr>
            <a:xfrm>
              <a:off x="1484404" y="3496032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8;p28">
              <a:extLst>
                <a:ext uri="{FF2B5EF4-FFF2-40B4-BE49-F238E27FC236}">
                  <a16:creationId xmlns:a16="http://schemas.microsoft.com/office/drawing/2014/main" id="{40C43EC8-C7FC-5C47-8E27-757729273B84}"/>
                </a:ext>
              </a:extLst>
            </p:cNvPr>
            <p:cNvSpPr/>
            <p:nvPr/>
          </p:nvSpPr>
          <p:spPr>
            <a:xfrm>
              <a:off x="2149825" y="313319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9;p28">
              <a:extLst>
                <a:ext uri="{FF2B5EF4-FFF2-40B4-BE49-F238E27FC236}">
                  <a16:creationId xmlns:a16="http://schemas.microsoft.com/office/drawing/2014/main" id="{7708816E-5DD7-9A4D-AD13-472B7C5D4B2D}"/>
                </a:ext>
              </a:extLst>
            </p:cNvPr>
            <p:cNvSpPr/>
            <p:nvPr/>
          </p:nvSpPr>
          <p:spPr>
            <a:xfrm>
              <a:off x="1593097" y="3439044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0;p28">
              <a:extLst>
                <a:ext uri="{FF2B5EF4-FFF2-40B4-BE49-F238E27FC236}">
                  <a16:creationId xmlns:a16="http://schemas.microsoft.com/office/drawing/2014/main" id="{C17430C7-5AF8-024F-969D-A93487CD9FC3}"/>
                </a:ext>
              </a:extLst>
            </p:cNvPr>
            <p:cNvSpPr/>
            <p:nvPr/>
          </p:nvSpPr>
          <p:spPr>
            <a:xfrm>
              <a:off x="2283572" y="3048837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1;p28">
              <a:extLst>
                <a:ext uri="{FF2B5EF4-FFF2-40B4-BE49-F238E27FC236}">
                  <a16:creationId xmlns:a16="http://schemas.microsoft.com/office/drawing/2014/main" id="{0265CF91-1AB4-1C4C-AFDB-9235CC1638DE}"/>
                </a:ext>
              </a:extLst>
            </p:cNvPr>
            <p:cNvSpPr/>
            <p:nvPr/>
          </p:nvSpPr>
          <p:spPr>
            <a:xfrm>
              <a:off x="1709694" y="3374762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2;p28">
              <a:extLst>
                <a:ext uri="{FF2B5EF4-FFF2-40B4-BE49-F238E27FC236}">
                  <a16:creationId xmlns:a16="http://schemas.microsoft.com/office/drawing/2014/main" id="{98855E6A-6EDC-9C41-8759-12E537C8ABC1}"/>
                </a:ext>
              </a:extLst>
            </p:cNvPr>
            <p:cNvSpPr/>
            <p:nvPr/>
          </p:nvSpPr>
          <p:spPr>
            <a:xfrm>
              <a:off x="2442490" y="2955955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3;p28">
              <a:extLst>
                <a:ext uri="{FF2B5EF4-FFF2-40B4-BE49-F238E27FC236}">
                  <a16:creationId xmlns:a16="http://schemas.microsoft.com/office/drawing/2014/main" id="{62B2C0A6-E29A-764B-86BE-F2EB1B7191ED}"/>
                </a:ext>
              </a:extLst>
            </p:cNvPr>
            <p:cNvSpPr/>
            <p:nvPr/>
          </p:nvSpPr>
          <p:spPr>
            <a:xfrm>
              <a:off x="2547554" y="2987824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4;p28">
              <a:extLst>
                <a:ext uri="{FF2B5EF4-FFF2-40B4-BE49-F238E27FC236}">
                  <a16:creationId xmlns:a16="http://schemas.microsoft.com/office/drawing/2014/main" id="{3A681B8C-50ED-5540-BFC3-32458DD7AF4A}"/>
                </a:ext>
              </a:extLst>
            </p:cNvPr>
            <p:cNvSpPr/>
            <p:nvPr/>
          </p:nvSpPr>
          <p:spPr>
            <a:xfrm>
              <a:off x="2661036" y="3019965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5;p28">
              <a:extLst>
                <a:ext uri="{FF2B5EF4-FFF2-40B4-BE49-F238E27FC236}">
                  <a16:creationId xmlns:a16="http://schemas.microsoft.com/office/drawing/2014/main" id="{3BCD8C6C-FA38-1E46-A348-909C6E529760}"/>
                </a:ext>
              </a:extLst>
            </p:cNvPr>
            <p:cNvSpPr/>
            <p:nvPr/>
          </p:nvSpPr>
          <p:spPr>
            <a:xfrm>
              <a:off x="3088340" y="313319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6;p28">
              <a:extLst>
                <a:ext uri="{FF2B5EF4-FFF2-40B4-BE49-F238E27FC236}">
                  <a16:creationId xmlns:a16="http://schemas.microsoft.com/office/drawing/2014/main" id="{911AFD82-D7BD-AA48-B9BD-B4F3A2E5C1BB}"/>
                </a:ext>
              </a:extLst>
            </p:cNvPr>
            <p:cNvSpPr/>
            <p:nvPr/>
          </p:nvSpPr>
          <p:spPr>
            <a:xfrm>
              <a:off x="3024558" y="310944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7;p28">
              <a:extLst>
                <a:ext uri="{FF2B5EF4-FFF2-40B4-BE49-F238E27FC236}">
                  <a16:creationId xmlns:a16="http://schemas.microsoft.com/office/drawing/2014/main" id="{FDB57F31-ACDF-AE46-8315-87D9336C2667}"/>
                </a:ext>
              </a:extLst>
            </p:cNvPr>
            <p:cNvSpPr/>
            <p:nvPr/>
          </p:nvSpPr>
          <p:spPr>
            <a:xfrm>
              <a:off x="3105097" y="3214410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8;p28">
              <a:extLst>
                <a:ext uri="{FF2B5EF4-FFF2-40B4-BE49-F238E27FC236}">
                  <a16:creationId xmlns:a16="http://schemas.microsoft.com/office/drawing/2014/main" id="{1014DE97-8702-FD44-B83C-873ECA8C5132}"/>
                </a:ext>
              </a:extLst>
            </p:cNvPr>
            <p:cNvSpPr/>
            <p:nvPr/>
          </p:nvSpPr>
          <p:spPr>
            <a:xfrm>
              <a:off x="3105097" y="3284279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9;p28">
              <a:extLst>
                <a:ext uri="{FF2B5EF4-FFF2-40B4-BE49-F238E27FC236}">
                  <a16:creationId xmlns:a16="http://schemas.microsoft.com/office/drawing/2014/main" id="{EDB06A39-3214-8143-8BA4-CDD38D1C7C42}"/>
                </a:ext>
              </a:extLst>
            </p:cNvPr>
            <p:cNvSpPr/>
            <p:nvPr/>
          </p:nvSpPr>
          <p:spPr>
            <a:xfrm>
              <a:off x="3105097" y="3374361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0;p28">
              <a:extLst>
                <a:ext uri="{FF2B5EF4-FFF2-40B4-BE49-F238E27FC236}">
                  <a16:creationId xmlns:a16="http://schemas.microsoft.com/office/drawing/2014/main" id="{3C54D992-D0F0-2247-B788-265D0B3B84F3}"/>
                </a:ext>
              </a:extLst>
            </p:cNvPr>
            <p:cNvSpPr/>
            <p:nvPr/>
          </p:nvSpPr>
          <p:spPr>
            <a:xfrm>
              <a:off x="2774022" y="3048837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1;p28">
              <a:extLst>
                <a:ext uri="{FF2B5EF4-FFF2-40B4-BE49-F238E27FC236}">
                  <a16:creationId xmlns:a16="http://schemas.microsoft.com/office/drawing/2014/main" id="{1A67A62E-8626-3D48-8B64-000A832779CA}"/>
                </a:ext>
              </a:extLst>
            </p:cNvPr>
            <p:cNvSpPr/>
            <p:nvPr/>
          </p:nvSpPr>
          <p:spPr>
            <a:xfrm>
              <a:off x="1815434" y="3314657"/>
              <a:ext cx="36900" cy="321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Google Shape;342;p28">
              <a:extLst>
                <a:ext uri="{FF2B5EF4-FFF2-40B4-BE49-F238E27FC236}">
                  <a16:creationId xmlns:a16="http://schemas.microsoft.com/office/drawing/2014/main" id="{F18E6237-B77C-FB43-998E-CB559D75A9E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1219765" y="3682882"/>
              <a:ext cx="42600" cy="3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6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6C32-176F-9745-98BA-E3EB5D4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74102-E8F5-F442-BF26-306C6D4AF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935B6-1B5E-C745-9FC0-0439EAB0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8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33D5-0BF1-FA4F-9533-729E9C96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Management System (DBMS)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7F3C9-DCEE-A24C-981C-5CFE28463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Persistence</a:t>
            </a:r>
            <a:r>
              <a:rPr lang="en-US" dirty="0"/>
              <a:t> across failures</a:t>
            </a:r>
          </a:p>
          <a:p>
            <a:pPr lvl="1"/>
            <a:r>
              <a:rPr lang="en-US" dirty="0"/>
              <a:t>maintain a consistent system after failures – software, hardware, network failures, etc.</a:t>
            </a:r>
          </a:p>
          <a:p>
            <a:r>
              <a:rPr lang="en-US" dirty="0">
                <a:solidFill>
                  <a:srgbClr val="00B050"/>
                </a:solidFill>
              </a:rPr>
              <a:t>Concurrent access</a:t>
            </a:r>
            <a:r>
              <a:rPr lang="en-US" dirty="0"/>
              <a:t> to data</a:t>
            </a:r>
          </a:p>
          <a:p>
            <a:r>
              <a:rPr lang="en-US" dirty="0">
                <a:solidFill>
                  <a:srgbClr val="0070C0"/>
                </a:solidFill>
              </a:rPr>
              <a:t>Scalability</a:t>
            </a:r>
            <a:r>
              <a:rPr lang="en-US" dirty="0"/>
              <a:t> to search on very large datasets (which do not fit inside main memories of computers)</a:t>
            </a:r>
          </a:p>
          <a:p>
            <a:r>
              <a:rPr lang="en-US" dirty="0">
                <a:solidFill>
                  <a:srgbClr val="C00000"/>
                </a:solidFill>
              </a:rPr>
              <a:t>Efficiency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625CB-8574-6142-808D-60B862AE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13" descr="Shape&#10;&#10;Description automatically generated with low confidence">
            <a:extLst>
              <a:ext uri="{FF2B5EF4-FFF2-40B4-BE49-F238E27FC236}">
                <a16:creationId xmlns:a16="http://schemas.microsoft.com/office/drawing/2014/main" id="{F8F6BD36-D5DE-3045-9AFD-8C28D52C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62" y="1690688"/>
            <a:ext cx="435133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D09F8-27CE-DC4A-A64F-B65D7684F0AC}"/>
              </a:ext>
            </a:extLst>
          </p:cNvPr>
          <p:cNvSpPr/>
          <p:nvPr/>
        </p:nvSpPr>
        <p:spPr>
          <a:xfrm>
            <a:off x="0" y="6611779"/>
            <a:ext cx="24416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www.flaticon.com</a:t>
            </a:r>
            <a:r>
              <a:rPr lang="en-US" sz="1000" dirty="0"/>
              <a:t>/authors/</a:t>
            </a:r>
            <a:r>
              <a:rPr lang="en-US" sz="1000" dirty="0" err="1"/>
              <a:t>eucalyp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8907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D344-E9BB-874A-B8ED-C8436143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Tables in Relational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4AB7-DEF2-2942-9328-BA49E22C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69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table describes the abstraction of a collection of </a:t>
            </a:r>
            <a:r>
              <a:rPr lang="en-US" dirty="0">
                <a:solidFill>
                  <a:srgbClr val="002060"/>
                </a:solidFill>
              </a:rPr>
              <a:t>things</a:t>
            </a:r>
          </a:p>
          <a:p>
            <a:pPr lvl="1"/>
            <a:r>
              <a:rPr lang="en-US" dirty="0"/>
              <a:t>e.g., cars, parking lot logs</a:t>
            </a:r>
          </a:p>
          <a:p>
            <a:r>
              <a:rPr lang="en-US" dirty="0"/>
              <a:t>A table can contain many </a:t>
            </a:r>
            <a:r>
              <a:rPr lang="en-US" dirty="0">
                <a:solidFill>
                  <a:srgbClr val="C00000"/>
                </a:solidFill>
              </a:rPr>
              <a:t>columns</a:t>
            </a:r>
            <a:r>
              <a:rPr lang="en-US" dirty="0"/>
              <a:t> and many </a:t>
            </a:r>
            <a:r>
              <a:rPr lang="en-US" dirty="0">
                <a:solidFill>
                  <a:srgbClr val="00B050"/>
                </a:solidFill>
              </a:rPr>
              <a:t>rows</a:t>
            </a:r>
          </a:p>
          <a:p>
            <a:r>
              <a:rPr lang="en-US" dirty="0"/>
              <a:t>The table </a:t>
            </a:r>
            <a:r>
              <a:rPr lang="en-US" dirty="0">
                <a:solidFill>
                  <a:srgbClr val="C00000"/>
                </a:solidFill>
              </a:rPr>
              <a:t>schema</a:t>
            </a:r>
            <a:r>
              <a:rPr lang="en-US" dirty="0"/>
              <a:t> describes the </a:t>
            </a:r>
            <a:r>
              <a:rPr lang="en-US" dirty="0">
                <a:solidFill>
                  <a:srgbClr val="00B050"/>
                </a:solidFill>
              </a:rPr>
              <a:t>metadata</a:t>
            </a:r>
            <a:r>
              <a:rPr lang="en-US" dirty="0"/>
              <a:t> (columns) of these </a:t>
            </a:r>
            <a:r>
              <a:rPr lang="en-US" dirty="0">
                <a:solidFill>
                  <a:srgbClr val="002060"/>
                </a:solidFill>
              </a:rPr>
              <a:t>things</a:t>
            </a:r>
            <a:r>
              <a:rPr lang="en-US" dirty="0"/>
              <a:t> (rows)</a:t>
            </a:r>
          </a:p>
          <a:p>
            <a:pPr lvl="1"/>
            <a:r>
              <a:rPr lang="en-US" dirty="0"/>
              <a:t>e.g., exist time</a:t>
            </a:r>
          </a:p>
          <a:p>
            <a:r>
              <a:rPr lang="en-US" dirty="0"/>
              <a:t>Values in one column share the same abstract data types</a:t>
            </a:r>
          </a:p>
          <a:p>
            <a:pPr lvl="1"/>
            <a:r>
              <a:rPr lang="en-US" dirty="0"/>
              <a:t>e.g., integer, floating points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71C1-7F1F-7843-BB34-A29BBD66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Spreadsheet">
            <a:extLst>
              <a:ext uri="{FF2B5EF4-FFF2-40B4-BE49-F238E27FC236}">
                <a16:creationId xmlns:a16="http://schemas.microsoft.com/office/drawing/2014/main" id="{47E216AC-5C34-844F-99F9-6950834B5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459" y="2357611"/>
            <a:ext cx="3076388" cy="30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2B37ED-9EEC-C246-97E0-B90873A88CFE}"/>
              </a:ext>
            </a:extLst>
          </p:cNvPr>
          <p:cNvSpPr/>
          <p:nvPr/>
        </p:nvSpPr>
        <p:spPr>
          <a:xfrm>
            <a:off x="-83148" y="6611779"/>
            <a:ext cx="81596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Spreadsheet icons created by </a:t>
            </a:r>
            <a:r>
              <a:rPr lang="en-US" sz="1000" dirty="0" err="1"/>
              <a:t>Freepik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5410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D344-E9BB-874A-B8ED-C8436143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IDs and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4AB7-DEF2-2942-9328-BA49E22C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1040" cy="4351338"/>
          </a:xfrm>
        </p:spPr>
        <p:txBody>
          <a:bodyPr>
            <a:normAutofit/>
          </a:bodyPr>
          <a:lstStyle/>
          <a:p>
            <a:r>
              <a:rPr lang="en-US" dirty="0"/>
              <a:t>Typically, one column, the </a:t>
            </a:r>
            <a:r>
              <a:rPr lang="en-US" dirty="0">
                <a:solidFill>
                  <a:srgbClr val="C00000"/>
                </a:solidFill>
              </a:rPr>
              <a:t>primary key</a:t>
            </a:r>
            <a:r>
              <a:rPr lang="en-US" dirty="0"/>
              <a:t>, contains the </a:t>
            </a:r>
            <a:r>
              <a:rPr lang="en-US" dirty="0">
                <a:solidFill>
                  <a:srgbClr val="00B050"/>
                </a:solidFill>
              </a:rPr>
              <a:t>unique ID </a:t>
            </a:r>
            <a:r>
              <a:rPr lang="en-US" dirty="0"/>
              <a:t>(identifier) of the described things</a:t>
            </a:r>
          </a:p>
          <a:p>
            <a:pPr lvl="1"/>
            <a:r>
              <a:rPr lang="en-US" dirty="0"/>
              <a:t>e.g., student IDs, social security numbers</a:t>
            </a:r>
          </a:p>
          <a:p>
            <a:r>
              <a:rPr lang="en-US" dirty="0"/>
              <a:t>This primary key column can exist in other tables to establish a relation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foreign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71C1-7F1F-7843-BB34-A29BBD66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4CBB6-EC75-F04C-BD3E-AE47C0A3024A}"/>
              </a:ext>
            </a:extLst>
          </p:cNvPr>
          <p:cNvGrpSpPr/>
          <p:nvPr/>
        </p:nvGrpSpPr>
        <p:grpSpPr>
          <a:xfrm>
            <a:off x="5262655" y="1727994"/>
            <a:ext cx="6654960" cy="5692604"/>
            <a:chOff x="5283488" y="1133846"/>
            <a:chExt cx="6654960" cy="5692604"/>
          </a:xfrm>
        </p:grpSpPr>
        <p:pic>
          <p:nvPicPr>
            <p:cNvPr id="6" name="Picture 2" descr="Spreadsheet">
              <a:extLst>
                <a:ext uri="{FF2B5EF4-FFF2-40B4-BE49-F238E27FC236}">
                  <a16:creationId xmlns:a16="http://schemas.microsoft.com/office/drawing/2014/main" id="{21C038E1-5D3F-5B4F-A12B-EFD71142F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060" y="2463100"/>
              <a:ext cx="3076388" cy="307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0105058-3ADF-CA4F-8669-20E47F629037}"/>
                </a:ext>
              </a:extLst>
            </p:cNvPr>
            <p:cNvGrpSpPr/>
            <p:nvPr/>
          </p:nvGrpSpPr>
          <p:grpSpPr>
            <a:xfrm>
              <a:off x="5283488" y="1133846"/>
              <a:ext cx="6192596" cy="5692604"/>
              <a:chOff x="5283488" y="1133846"/>
              <a:chExt cx="6192596" cy="5692604"/>
            </a:xfrm>
          </p:grpSpPr>
          <p:pic>
            <p:nvPicPr>
              <p:cNvPr id="1026" name="Picture 2" descr="Spreadsheet">
                <a:extLst>
                  <a:ext uri="{FF2B5EF4-FFF2-40B4-BE49-F238E27FC236}">
                    <a16:creationId xmlns:a16="http://schemas.microsoft.com/office/drawing/2014/main" id="{47E216AC-5C34-844F-99F9-6950834B59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7456" y="2463100"/>
                <a:ext cx="3076388" cy="3076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3FAE7A7E-7D0A-C14A-8DF2-451E41B8C003}"/>
                  </a:ext>
                </a:extLst>
              </p:cNvPr>
              <p:cNvSpPr/>
              <p:nvPr/>
            </p:nvSpPr>
            <p:spPr>
              <a:xfrm rot="18507139">
                <a:off x="5765978" y="1434705"/>
                <a:ext cx="4909255" cy="5874235"/>
              </a:xfrm>
              <a:prstGeom prst="arc">
                <a:avLst>
                  <a:gd name="adj1" fmla="val 16242422"/>
                  <a:gd name="adj2" fmla="val 0"/>
                </a:avLst>
              </a:prstGeom>
              <a:noFill/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A2D6D-D6C4-E541-A145-AE71DA7BEE3E}"/>
                  </a:ext>
                </a:extLst>
              </p:cNvPr>
              <p:cNvSpPr txBox="1"/>
              <p:nvPr/>
            </p:nvSpPr>
            <p:spPr>
              <a:xfrm>
                <a:off x="7353300" y="1133846"/>
                <a:ext cx="9559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Relation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29950-E394-DE4F-A2A0-B5D1BFF5E853}"/>
                  </a:ext>
                </a:extLst>
              </p:cNvPr>
              <p:cNvSpPr txBox="1"/>
              <p:nvPr/>
            </p:nvSpPr>
            <p:spPr>
              <a:xfrm>
                <a:off x="7040880" y="263652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4A53C1-F0BD-8448-860D-71344ECB5E41}"/>
                  </a:ext>
                </a:extLst>
              </p:cNvPr>
              <p:cNvSpPr/>
              <p:nvPr/>
            </p:nvSpPr>
            <p:spPr>
              <a:xfrm>
                <a:off x="9957848" y="2636520"/>
                <a:ext cx="1518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Parking lot log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192288-33B7-8D42-901E-FB83F1769FEA}"/>
              </a:ext>
            </a:extLst>
          </p:cNvPr>
          <p:cNvSpPr txBox="1"/>
          <p:nvPr/>
        </p:nvSpPr>
        <p:spPr>
          <a:xfrm>
            <a:off x="5392310" y="6142539"/>
            <a:ext cx="128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primary key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59F80-12AD-4D4A-BCA3-8EF4D9A428FE}"/>
              </a:ext>
            </a:extLst>
          </p:cNvPr>
          <p:cNvSpPr txBox="1"/>
          <p:nvPr/>
        </p:nvSpPr>
        <p:spPr>
          <a:xfrm>
            <a:off x="9293121" y="6133636"/>
            <a:ext cx="12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foreign key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C4323-6796-1648-90D0-C01CAEB7CBF5}"/>
              </a:ext>
            </a:extLst>
          </p:cNvPr>
          <p:cNvSpPr/>
          <p:nvPr/>
        </p:nvSpPr>
        <p:spPr>
          <a:xfrm>
            <a:off x="5834269" y="3719426"/>
            <a:ext cx="387627" cy="2303687"/>
          </a:xfrm>
          <a:prstGeom prst="rect">
            <a:avLst/>
          </a:prstGeom>
          <a:solidFill>
            <a:srgbClr val="C0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4DCA-71AD-364A-A3E0-CE422146472A}"/>
              </a:ext>
            </a:extLst>
          </p:cNvPr>
          <p:cNvSpPr/>
          <p:nvPr/>
        </p:nvSpPr>
        <p:spPr>
          <a:xfrm>
            <a:off x="9640957" y="3719426"/>
            <a:ext cx="392992" cy="2303687"/>
          </a:xfrm>
          <a:prstGeom prst="rect">
            <a:avLst/>
          </a:prstGeom>
          <a:solidFill>
            <a:srgbClr val="00B0F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4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9CE1-5989-B546-BC02-6E105CC6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Abstract Data Types (ABT)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7DF81-399A-C34C-B97C-9B0916783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Integers</a:t>
            </a:r>
          </a:p>
          <a:p>
            <a:pPr lvl="1"/>
            <a:r>
              <a:rPr lang="en-US" dirty="0"/>
              <a:t>1, 5, -2, 9,…</a:t>
            </a:r>
          </a:p>
          <a:p>
            <a:r>
              <a:rPr lang="en-US" dirty="0"/>
              <a:t>Floating points</a:t>
            </a:r>
          </a:p>
          <a:p>
            <a:pPr lvl="1"/>
            <a:r>
              <a:rPr lang="en-US" dirty="0"/>
              <a:t>0.12, -1.33, 2.459,…</a:t>
            </a:r>
          </a:p>
          <a:p>
            <a:r>
              <a:rPr lang="en-US" dirty="0"/>
              <a:t>Datetime</a:t>
            </a:r>
          </a:p>
          <a:p>
            <a:pPr lvl="1"/>
            <a:r>
              <a:rPr lang="en-US" dirty="0"/>
              <a:t>11/27/1988 1:11 PM PDT</a:t>
            </a:r>
          </a:p>
          <a:p>
            <a:r>
              <a:rPr lang="en-US" dirty="0"/>
              <a:t>String/Multi-characters</a:t>
            </a:r>
          </a:p>
          <a:p>
            <a:pPr lvl="1"/>
            <a:r>
              <a:rPr lang="en-US" dirty="0"/>
              <a:t>“Spatial AI is fun!”</a:t>
            </a:r>
          </a:p>
          <a:p>
            <a:r>
              <a:rPr lang="en-US" dirty="0"/>
              <a:t>Customized Domains</a:t>
            </a:r>
          </a:p>
          <a:p>
            <a:pPr lvl="1"/>
            <a:r>
              <a:rPr lang="en-US" dirty="0"/>
              <a:t>“Vehicle”, “Car”, “Truck”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225DA-0356-5542-B1A8-5502BC46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661FC0-7794-A94D-AB6A-5DCC3D508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15663"/>
              </p:ext>
            </p:extLst>
          </p:nvPr>
        </p:nvGraphicFramePr>
        <p:xfrm>
          <a:off x="5683069" y="2703354"/>
          <a:ext cx="611886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14531">
                  <a:extLst>
                    <a:ext uri="{9D8B030D-6E8A-4147-A177-3AD203B41FA5}">
                      <a16:colId xmlns:a16="http://schemas.microsoft.com/office/drawing/2014/main" val="424029476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3632288430"/>
                    </a:ext>
                  </a:extLst>
                </a:gridCol>
                <a:gridCol w="2666728">
                  <a:extLst>
                    <a:ext uri="{9D8B030D-6E8A-4147-A177-3AD203B41FA5}">
                      <a16:colId xmlns:a16="http://schemas.microsoft.com/office/drawing/2014/main" val="3619249096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408758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Parking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am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Minivan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5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1/3/2021 2:00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2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1/14/2021 5:15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Did not pay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226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5AB7F8F-A4DA-5A4B-8623-483D58329DEA}"/>
              </a:ext>
            </a:extLst>
          </p:cNvPr>
          <p:cNvSpPr/>
          <p:nvPr/>
        </p:nvSpPr>
        <p:spPr>
          <a:xfrm>
            <a:off x="7851482" y="2154635"/>
            <a:ext cx="166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Parking lot log</a:t>
            </a:r>
          </a:p>
        </p:txBody>
      </p:sp>
    </p:spTree>
    <p:extLst>
      <p:ext uri="{BB962C8B-B14F-4D97-AF65-F5344CB8AC3E}">
        <p14:creationId xmlns:p14="http://schemas.microsoft.com/office/powerpoint/2010/main" val="301286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D239-0718-EE49-A200-A759CEB4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Maintain Data Integrity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AB6D8-72A7-D949-9834-6C3A1558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CD7A283-B6A4-874C-807E-E06F09691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396601"/>
              </p:ext>
            </p:extLst>
          </p:nvPr>
        </p:nvGraphicFramePr>
        <p:xfrm>
          <a:off x="480409" y="2956723"/>
          <a:ext cx="4589145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29715">
                  <a:extLst>
                    <a:ext uri="{9D8B030D-6E8A-4147-A177-3AD203B41FA5}">
                      <a16:colId xmlns:a16="http://schemas.microsoft.com/office/drawing/2014/main" val="4240294761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3632288430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361924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Leilei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5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2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Raji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226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A2EB3AD-210A-EC4E-86D9-0FAA9EB7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5063"/>
              </p:ext>
            </p:extLst>
          </p:nvPr>
        </p:nvGraphicFramePr>
        <p:xfrm>
          <a:off x="5680379" y="2956723"/>
          <a:ext cx="611886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14531">
                  <a:extLst>
                    <a:ext uri="{9D8B030D-6E8A-4147-A177-3AD203B41FA5}">
                      <a16:colId xmlns:a16="http://schemas.microsoft.com/office/drawing/2014/main" val="424029476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3632288430"/>
                    </a:ext>
                  </a:extLst>
                </a:gridCol>
                <a:gridCol w="2666728">
                  <a:extLst>
                    <a:ext uri="{9D8B030D-6E8A-4147-A177-3AD203B41FA5}">
                      <a16:colId xmlns:a16="http://schemas.microsoft.com/office/drawing/2014/main" val="3619249096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408758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Parking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am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5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1/9/2021 3:00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9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1/3/2021 2:00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2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1/14/2021 5:15 PM CDT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2264"/>
                  </a:ext>
                </a:extLst>
              </a:tr>
            </a:tbl>
          </a:graphicData>
        </a:graphic>
      </p:graphicFrame>
      <p:sp>
        <p:nvSpPr>
          <p:cNvPr id="9" name="Arc 8">
            <a:extLst>
              <a:ext uri="{FF2B5EF4-FFF2-40B4-BE49-F238E27FC236}">
                <a16:creationId xmlns:a16="http://schemas.microsoft.com/office/drawing/2014/main" id="{5C097C84-1EFA-CE4C-8ACB-0282DD9188A7}"/>
              </a:ext>
            </a:extLst>
          </p:cNvPr>
          <p:cNvSpPr/>
          <p:nvPr/>
        </p:nvSpPr>
        <p:spPr>
          <a:xfrm rot="18507139">
            <a:off x="414380" y="1339260"/>
            <a:ext cx="7341123" cy="8842180"/>
          </a:xfrm>
          <a:prstGeom prst="arc">
            <a:avLst>
              <a:gd name="adj1" fmla="val 16242422"/>
              <a:gd name="adj2" fmla="val 0"/>
            </a:avLst>
          </a:prstGeom>
          <a:noFill/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72DE0-7CC4-0E44-8C9D-CBFB36F25EF2}"/>
              </a:ext>
            </a:extLst>
          </p:cNvPr>
          <p:cNvSpPr txBox="1"/>
          <p:nvPr/>
        </p:nvSpPr>
        <p:spPr>
          <a:xfrm>
            <a:off x="2171931" y="2491473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B5014-E39D-2E4F-AE35-7B3F0DDAFF9E}"/>
              </a:ext>
            </a:extLst>
          </p:cNvPr>
          <p:cNvSpPr/>
          <p:nvPr/>
        </p:nvSpPr>
        <p:spPr>
          <a:xfrm>
            <a:off x="7943031" y="2521904"/>
            <a:ext cx="195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Parking lot log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32F41-17C4-F149-933A-B883E2F7CE2D}"/>
              </a:ext>
            </a:extLst>
          </p:cNvPr>
          <p:cNvSpPr/>
          <p:nvPr/>
        </p:nvSpPr>
        <p:spPr>
          <a:xfrm>
            <a:off x="717957" y="5983433"/>
            <a:ext cx="107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Also, take a look at database normalization on Wikipedia: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Database_normalization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20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CDE5-AEF2-5B43-BBB2-4C57E50C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DF847-8227-094D-BACE-661DA5F6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48739" cy="4351338"/>
          </a:xfrm>
        </p:spPr>
        <p:txBody>
          <a:bodyPr/>
          <a:lstStyle/>
          <a:p>
            <a:r>
              <a:rPr lang="en-US" dirty="0"/>
              <a:t>Take (machine) time to build</a:t>
            </a:r>
          </a:p>
          <a:p>
            <a:r>
              <a:rPr lang="en-US" dirty="0"/>
              <a:t>Once built, help speed up data retrieval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Say you have collected paper questionnaires from 100 randomly selected students</a:t>
            </a:r>
          </a:p>
          <a:p>
            <a:pPr lvl="1"/>
            <a:r>
              <a:rPr lang="en-US" dirty="0"/>
              <a:t>Now you need to find information for a specific student using their student ID</a:t>
            </a:r>
          </a:p>
          <a:p>
            <a:pPr lvl="1"/>
            <a:r>
              <a:rPr lang="en-US" dirty="0"/>
              <a:t>How do you speed up the process?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9E895-48AB-A34B-BD44-6138357D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 descr="Sort">
            <a:extLst>
              <a:ext uri="{FF2B5EF4-FFF2-40B4-BE49-F238E27FC236}">
                <a16:creationId xmlns:a16="http://schemas.microsoft.com/office/drawing/2014/main" id="{D84BD802-2E7C-7D45-8B11-24CEF82D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939" y="1825625"/>
            <a:ext cx="3990521" cy="39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0977C6-7E4F-DD4A-A5ED-230D1817CBC1}"/>
              </a:ext>
            </a:extLst>
          </p:cNvPr>
          <p:cNvSpPr/>
          <p:nvPr/>
        </p:nvSpPr>
        <p:spPr>
          <a:xfrm>
            <a:off x="0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Sort icons created by </a:t>
            </a:r>
            <a:r>
              <a:rPr lang="en-US" sz="1000" dirty="0" err="1"/>
              <a:t>Freepik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944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3C07ED-6304-8241-B2EC-34FAF71A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351338" cy="2852737"/>
          </a:xfrm>
        </p:spPr>
        <p:txBody>
          <a:bodyPr/>
          <a:lstStyle/>
          <a:p>
            <a:r>
              <a:rPr lang="en-US" dirty="0"/>
              <a:t>Spatial Data Management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4BDF24-CFA7-5847-8DF5-17CC4DF2E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E804B-1E5E-9744-BEF4-3D59659E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2" descr="Spreadsheet">
            <a:extLst>
              <a:ext uri="{FF2B5EF4-FFF2-40B4-BE49-F238E27FC236}">
                <a16:creationId xmlns:a16="http://schemas.microsoft.com/office/drawing/2014/main" id="{52AD6FD5-FCEA-4F49-9B34-91F011F0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34" y="2473995"/>
            <a:ext cx="1980857" cy="19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6FACD-E358-FD42-BEF7-F86BEAAE071D}"/>
              </a:ext>
            </a:extLst>
          </p:cNvPr>
          <p:cNvCxnSpPr>
            <a:cxnSpLocks/>
          </p:cNvCxnSpPr>
          <p:nvPr/>
        </p:nvCxnSpPr>
        <p:spPr>
          <a:xfrm>
            <a:off x="7563678" y="2464117"/>
            <a:ext cx="2216804" cy="21716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D1D6D5-C40C-C842-847C-BBEB90FB5854}"/>
              </a:ext>
            </a:extLst>
          </p:cNvPr>
          <p:cNvCxnSpPr>
            <a:cxnSpLocks/>
          </p:cNvCxnSpPr>
          <p:nvPr/>
        </p:nvCxnSpPr>
        <p:spPr>
          <a:xfrm flipV="1">
            <a:off x="7424530" y="4264680"/>
            <a:ext cx="2355952" cy="21716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300A8623-BACB-1148-9A76-66A78FE4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21" y="2093863"/>
            <a:ext cx="2670274" cy="26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Data Management?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26" y="2436549"/>
            <a:ext cx="6022370" cy="429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Model Spatial Data in Traditional DBMS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5F6C74-6BA3-D842-B779-76AB9075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Use common ADTs, e.g., integer, string, floating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FFF7B-8931-7445-9ADA-9EC7DAEB2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62"/>
          <a:stretch/>
        </p:blipFill>
        <p:spPr>
          <a:xfrm>
            <a:off x="1428665" y="2571394"/>
            <a:ext cx="3314796" cy="3813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Model Spatial Data in Traditional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How about this? What is the data type of the boundary column?</a:t>
            </a:r>
            <a:r>
              <a:rPr lang="zh-TW" altLang="en-US" dirty="0"/>
              <a:t> </a:t>
            </a:r>
            <a:r>
              <a:rPr lang="en-US" altLang="zh-TW" dirty="0"/>
              <a:t>String?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33" y="2214701"/>
            <a:ext cx="8807134" cy="38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1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Model Spatial Data in Traditional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8242" cy="4351338"/>
          </a:xfrm>
        </p:spPr>
        <p:txBody>
          <a:bodyPr>
            <a:noAutofit/>
          </a:bodyPr>
          <a:lstStyle/>
          <a:p>
            <a:r>
              <a:rPr lang="en-US" dirty="0"/>
              <a:t>Can we do </a:t>
            </a:r>
          </a:p>
          <a:p>
            <a:pPr lvl="1"/>
            <a:r>
              <a:rPr lang="en-US" sz="2000" dirty="0" err="1"/>
              <a:t>Concat</a:t>
            </a:r>
            <a:r>
              <a:rPr lang="en-US" sz="2000" dirty="0"/>
              <a:t>( </a:t>
            </a:r>
            <a:r>
              <a:rPr lang="en-US" sz="2000" dirty="0">
                <a:solidFill>
                  <a:srgbClr val="C00000"/>
                </a:solidFill>
              </a:rPr>
              <a:t>Polyline((0,0), (0,1), (1,1), (1,0))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Polyline(1,0), (2,0), (2,1), (1,1))</a:t>
            </a:r>
            <a:r>
              <a:rPr lang="en-US" sz="2000" dirty="0"/>
              <a:t> )</a:t>
            </a:r>
          </a:p>
          <a:p>
            <a:pPr lvl="1"/>
            <a:r>
              <a:rPr lang="en-US" sz="2000" dirty="0"/>
              <a:t>And get </a:t>
            </a:r>
            <a:r>
              <a:rPr lang="en-US" sz="2000" dirty="0">
                <a:solidFill>
                  <a:srgbClr val="0070C0"/>
                </a:solidFill>
              </a:rPr>
              <a:t>Polyline((0,0), (0,1), (2,1), (1,0))</a:t>
            </a:r>
          </a:p>
          <a:p>
            <a:r>
              <a:rPr lang="en-US" dirty="0"/>
              <a:t>Or ask questions like</a:t>
            </a:r>
          </a:p>
          <a:p>
            <a:pPr lvl="1"/>
            <a:r>
              <a:rPr lang="en-US" sz="2000" dirty="0" err="1"/>
              <a:t>Area_Size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C00000"/>
                </a:solidFill>
              </a:rPr>
              <a:t>Polyline((0,0), (0,1), (1,1), (1,0))</a:t>
            </a:r>
            <a:r>
              <a:rPr lang="en-US" sz="2000" dirty="0"/>
              <a:t>) = ?</a:t>
            </a:r>
          </a:p>
          <a:p>
            <a:pPr lvl="1"/>
            <a:r>
              <a:rPr lang="en-US" sz="2000" dirty="0"/>
              <a:t>And get 1</a:t>
            </a:r>
          </a:p>
          <a:p>
            <a:r>
              <a:rPr lang="en-US" sz="2400" dirty="0"/>
              <a:t>We can’t if the data type is String.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" r="62683" b="-1973"/>
          <a:stretch/>
        </p:blipFill>
        <p:spPr>
          <a:xfrm>
            <a:off x="6692348" y="1690688"/>
            <a:ext cx="3286539" cy="3888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6CFE59-BE20-154D-9FC2-9448F0B3C118}"/>
              </a:ext>
            </a:extLst>
          </p:cNvPr>
          <p:cNvSpPr>
            <a:spLocks noChangeAspect="1"/>
          </p:cNvSpPr>
          <p:nvPr/>
        </p:nvSpPr>
        <p:spPr>
          <a:xfrm>
            <a:off x="9094303" y="3016251"/>
            <a:ext cx="2120292" cy="2120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88FB8-8FF6-1348-9145-BAD34A101707}"/>
              </a:ext>
            </a:extLst>
          </p:cNvPr>
          <p:cNvSpPr>
            <a:spLocks noChangeAspect="1"/>
          </p:cNvSpPr>
          <p:nvPr/>
        </p:nvSpPr>
        <p:spPr>
          <a:xfrm>
            <a:off x="6974011" y="3016251"/>
            <a:ext cx="4240584" cy="2120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8D27D-B169-5142-80E4-43F582D0851C}"/>
              </a:ext>
            </a:extLst>
          </p:cNvPr>
          <p:cNvSpPr/>
          <p:nvPr/>
        </p:nvSpPr>
        <p:spPr>
          <a:xfrm>
            <a:off x="7702260" y="4287943"/>
            <a:ext cx="31247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Polyline((0,0), (0,1), (2,1), (1,0))</a:t>
            </a:r>
          </a:p>
        </p:txBody>
      </p:sp>
    </p:spTree>
    <p:extLst>
      <p:ext uri="{BB962C8B-B14F-4D97-AF65-F5344CB8AC3E}">
        <p14:creationId xmlns:p14="http://schemas.microsoft.com/office/powerpoint/2010/main" val="170051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+mn-lt"/>
              </a:rPr>
              <a:t>Spatial Data Models</a:t>
            </a:r>
          </a:p>
        </p:txBody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PostGIS — Spatial and Geographic Objects for PostgreSQL">
            <a:extLst>
              <a:ext uri="{FF2B5EF4-FFF2-40B4-BE49-F238E27FC236}">
                <a16:creationId xmlns:a16="http://schemas.microsoft.com/office/drawing/2014/main" id="{7C2676AA-2730-FC4C-AEED-28EADEED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108946"/>
            <a:ext cx="1846470" cy="1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sz="2200" dirty="0"/>
              <a:t>Spatial data models extends DBMS data models (i.e., requiring a DBMS engine)</a:t>
            </a:r>
          </a:p>
          <a:p>
            <a:r>
              <a:rPr lang="en-US" sz="2200" dirty="0"/>
              <a:t>Provide rules to identify identifiable objects and properties of space</a:t>
            </a:r>
          </a:p>
          <a:p>
            <a:r>
              <a:rPr lang="en-US" sz="2200" dirty="0"/>
              <a:t>Provide spatial data types at the atomic level, such as integer, string</a:t>
            </a:r>
          </a:p>
        </p:txBody>
      </p:sp>
      <p:pic>
        <p:nvPicPr>
          <p:cNvPr id="1026" name="Picture 2" descr="PostgreSQL - Wikipedia">
            <a:extLst>
              <a:ext uri="{FF2B5EF4-FFF2-40B4-BE49-F238E27FC236}">
                <a16:creationId xmlns:a16="http://schemas.microsoft.com/office/drawing/2014/main" id="{38DD3E94-E45C-A641-8CBA-233FF9C3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311427"/>
            <a:ext cx="2713512" cy="27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Vector</a:t>
            </a:r>
            <a:r>
              <a:rPr lang="en-US" dirty="0"/>
              <a:t> model: manage </a:t>
            </a:r>
            <a:r>
              <a:rPr lang="en-US" dirty="0">
                <a:solidFill>
                  <a:srgbClr val="C00000"/>
                </a:solidFill>
              </a:rPr>
              <a:t>identifiable things with clear boundaries (or discrete locations)</a:t>
            </a:r>
            <a:r>
              <a:rPr lang="en-US" dirty="0"/>
              <a:t>, e.g., hotels, mountain peaks, cities, land-parcels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Vector Model</a:t>
            </a:r>
          </a:p>
        </p:txBody>
      </p:sp>
      <p:pic>
        <p:nvPicPr>
          <p:cNvPr id="4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F51371C4-3705-E240-9468-19D5722A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896" y="3965343"/>
            <a:ext cx="1024236" cy="102423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3378B7A-CD82-2A44-AE15-D2D1D8C7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42606">
            <a:off x="5339216" y="4304686"/>
            <a:ext cx="914400" cy="91440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1D5C863D-F2E5-B44B-97B6-294C0171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34627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197BD9-ABF8-4441-B91A-A5CF6D386E51}"/>
              </a:ext>
            </a:extLst>
          </p:cNvPr>
          <p:cNvSpPr/>
          <p:nvPr/>
        </p:nvSpPr>
        <p:spPr>
          <a:xfrm>
            <a:off x="0" y="6611779"/>
            <a:ext cx="24400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Polygonal icons created by </a:t>
            </a:r>
            <a:r>
              <a:rPr lang="en-US" sz="1000" dirty="0" err="1"/>
              <a:t>Voysla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7993C5D3-9D62-8043-8AE8-8C756708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545">
            <a:off x="4431919" y="4676543"/>
            <a:ext cx="914400" cy="914400"/>
          </a:xfrm>
          <a:prstGeom prst="rect">
            <a:avLst/>
          </a:prstGeom>
        </p:spPr>
      </p:pic>
      <p:pic>
        <p:nvPicPr>
          <p:cNvPr id="12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1AEB8DA2-5A6F-CC4F-9593-1DA14AB20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905599" y="4289663"/>
            <a:ext cx="220913" cy="231423"/>
          </a:xfrm>
          <a:prstGeom prst="rect">
            <a:avLst/>
          </a:prstGeom>
        </p:spPr>
      </p:pic>
      <p:pic>
        <p:nvPicPr>
          <p:cNvPr id="13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1F0883B0-B7C0-FB4D-BAB8-4643A34C0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905599" y="4670897"/>
            <a:ext cx="220913" cy="231423"/>
          </a:xfrm>
          <a:prstGeom prst="rect">
            <a:avLst/>
          </a:prstGeom>
        </p:spPr>
      </p:pic>
      <p:pic>
        <p:nvPicPr>
          <p:cNvPr id="14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2A97E0AD-0EFB-EA45-9255-7110E5A9B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2249166" y="5000261"/>
            <a:ext cx="220913" cy="231423"/>
          </a:xfrm>
          <a:prstGeom prst="rect">
            <a:avLst/>
          </a:prstGeom>
        </p:spPr>
      </p:pic>
      <p:pic>
        <p:nvPicPr>
          <p:cNvPr id="15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41EC0479-2883-BE46-BAED-D84941C3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526371" y="4902320"/>
            <a:ext cx="220913" cy="231423"/>
          </a:xfrm>
          <a:prstGeom prst="rect">
            <a:avLst/>
          </a:prstGeom>
        </p:spPr>
      </p:pic>
      <p:pic>
        <p:nvPicPr>
          <p:cNvPr id="16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90335CFF-627C-B445-A8A4-AF396BAB5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2627884" y="4393033"/>
            <a:ext cx="220913" cy="231423"/>
          </a:xfrm>
          <a:prstGeom prst="rect">
            <a:avLst/>
          </a:prstGeom>
        </p:spPr>
      </p:pic>
      <p:pic>
        <p:nvPicPr>
          <p:cNvPr id="17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56A0415B-DC6F-0649-90A7-534ADBF7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9" r="78964" b="64554"/>
          <a:stretch/>
        </p:blipFill>
        <p:spPr>
          <a:xfrm>
            <a:off x="1375652" y="4376824"/>
            <a:ext cx="220913" cy="231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478B0-D49E-1742-8CD2-4109D0C46589}"/>
              </a:ext>
            </a:extLst>
          </p:cNvPr>
          <p:cNvSpPr txBox="1"/>
          <p:nvPr/>
        </p:nvSpPr>
        <p:spPr>
          <a:xfrm>
            <a:off x="1595392" y="5435892"/>
            <a:ext cx="67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B6DE-6900-D048-BB1B-DBA672583D19}"/>
              </a:ext>
            </a:extLst>
          </p:cNvPr>
          <p:cNvSpPr txBox="1"/>
          <p:nvPr/>
        </p:nvSpPr>
        <p:spPr>
          <a:xfrm>
            <a:off x="5510119" y="540561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2C439-7062-084D-8538-B752DAD99183}"/>
              </a:ext>
            </a:extLst>
          </p:cNvPr>
          <p:cNvSpPr txBox="1"/>
          <p:nvPr/>
        </p:nvSpPr>
        <p:spPr>
          <a:xfrm>
            <a:off x="9495429" y="5440907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</a:t>
            </a:r>
          </a:p>
        </p:txBody>
      </p:sp>
    </p:spTree>
    <p:extLst>
      <p:ext uri="{BB962C8B-B14F-4D97-AF65-F5344CB8AC3E}">
        <p14:creationId xmlns:p14="http://schemas.microsoft.com/office/powerpoint/2010/main" val="188107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Raster</a:t>
            </a:r>
            <a:r>
              <a:rPr lang="en-US" dirty="0"/>
              <a:t> model: manage </a:t>
            </a:r>
            <a:r>
              <a:rPr lang="en-US" dirty="0">
                <a:solidFill>
                  <a:srgbClr val="C00000"/>
                </a:solidFill>
              </a:rPr>
              <a:t>continuous and amorphous phenomenon</a:t>
            </a:r>
            <a:r>
              <a:rPr lang="en-US" dirty="0"/>
              <a:t>, e.g., wetlands, satellite imagery, snowfall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Raster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97BD9-ABF8-4441-B91A-A5CF6D386E51}"/>
              </a:ext>
            </a:extLst>
          </p:cNvPr>
          <p:cNvSpPr/>
          <p:nvPr/>
        </p:nvSpPr>
        <p:spPr>
          <a:xfrm>
            <a:off x="0" y="6611779"/>
            <a:ext cx="24400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Polygonal icons created by </a:t>
            </a:r>
            <a:r>
              <a:rPr lang="en-US" sz="1000" dirty="0" err="1"/>
              <a:t>Voysla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12170E0F-3C33-4748-B40A-57162507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949" y="3687763"/>
            <a:ext cx="2489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90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latin typeface="+mn-lt"/>
                <a:ea typeface="+mj-ea"/>
                <a:cs typeface="+mj-cs"/>
              </a:rPr>
              <a:t>Raster and Vector Exa</a:t>
            </a:r>
            <a:r>
              <a:rPr lang="en-US" dirty="0">
                <a:latin typeface="+mn-lt"/>
              </a:rPr>
              <a:t>mples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7" name="Picture 840" descr="D:\Clarke4ed\Geog176A\lab_3img\fig_3.3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208" y="1690688"/>
            <a:ext cx="52736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ABF66-2EEB-B745-A0B8-EBC3EC754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0"/>
          <a:stretch/>
        </p:blipFill>
        <p:spPr>
          <a:xfrm>
            <a:off x="6176118" y="2113156"/>
            <a:ext cx="6132987" cy="3458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0B5C2-DF05-914C-AD82-595E0E4312C4}"/>
              </a:ext>
            </a:extLst>
          </p:cNvPr>
          <p:cNvSpPr/>
          <p:nvPr/>
        </p:nvSpPr>
        <p:spPr>
          <a:xfrm>
            <a:off x="8065142" y="5702476"/>
            <a:ext cx="235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Well-known text (WKT)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5BE7-1AC2-8542-97EB-D2C73D05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Support Common Spatial Data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C4580-C555-A74E-8E22-3ED6FC146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Direction queries</a:t>
            </a:r>
          </a:p>
          <a:p>
            <a:pPr lvl="1"/>
            <a:r>
              <a:rPr lang="en-US" dirty="0"/>
              <a:t>What is the nearest restaurant north of my current location?</a:t>
            </a:r>
          </a:p>
          <a:p>
            <a:r>
              <a:rPr lang="en-US" dirty="0"/>
              <a:t>Distance queries</a:t>
            </a:r>
          </a:p>
          <a:p>
            <a:pPr lvl="1"/>
            <a:r>
              <a:rPr lang="en-US" dirty="0"/>
              <a:t>What are the restaurants within a 1-mile radius</a:t>
            </a:r>
          </a:p>
          <a:p>
            <a:r>
              <a:rPr lang="en-US" dirty="0"/>
              <a:t>Topology queries</a:t>
            </a:r>
          </a:p>
          <a:p>
            <a:pPr lvl="1"/>
            <a:r>
              <a:rPr lang="en-US" dirty="0"/>
              <a:t>How many restaurants within the Los Angeles city boundary?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6945-578E-8341-9F6A-6BE1510A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8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Query in 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80" y="1451537"/>
            <a:ext cx="7071360" cy="48854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1155691">
            <a:off x="3642648" y="3825797"/>
            <a:ext cx="5983863" cy="136854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611779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Credit: David </a:t>
            </a:r>
            <a:r>
              <a:rPr lang="en-US" sz="1000" dirty="0" err="1"/>
              <a:t>Seidner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 rot="21155691">
            <a:off x="2870543" y="3123285"/>
            <a:ext cx="7192593" cy="275683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19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48B7-5BAF-0D4D-A73B-85D6312C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 and Reference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78BC-41D5-5B42-84CB-8E14E8D8B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42DC-04D8-1C48-A943-AF2AE251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C927B-CF22-9C4A-89D2-5515C2022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How do you manage your photos?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69B1-53EF-E041-8B2A-6C790D53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Most cellphones take nice photos</a:t>
            </a:r>
          </a:p>
          <a:p>
            <a:pPr lvl="1"/>
            <a:r>
              <a:rPr lang="en-US" sz="2000"/>
              <a:t>Taking 3 photos a day will give you ~1,000 photos a year</a:t>
            </a:r>
          </a:p>
          <a:p>
            <a:pPr lvl="1"/>
            <a:r>
              <a:rPr lang="en-US" sz="2000"/>
              <a:t>Taking a 5-day vacation would give you 200 photos</a:t>
            </a:r>
          </a:p>
          <a:p>
            <a:r>
              <a:rPr lang="en-US" sz="2000"/>
              <a:t>Ways to managing photos</a:t>
            </a:r>
          </a:p>
          <a:p>
            <a:pPr lvl="1"/>
            <a:r>
              <a:rPr lang="en-US" sz="2000"/>
              <a:t>Leave them on the phone?</a:t>
            </a:r>
          </a:p>
          <a:p>
            <a:pPr lvl="1"/>
            <a:r>
              <a:rPr lang="en-US" sz="2000"/>
              <a:t>Organize them into folders? </a:t>
            </a:r>
          </a:p>
          <a:p>
            <a:pPr lvl="1"/>
            <a:r>
              <a:rPr lang="en-US" sz="2000"/>
              <a:t>Upload them to some cloud services?</a:t>
            </a:r>
          </a:p>
          <a:p>
            <a:r>
              <a:rPr lang="en-US" sz="2000"/>
              <a:t>Which method is the best?</a:t>
            </a:r>
          </a:p>
          <a:p>
            <a:pPr marL="0" lvl="0" indent="0">
              <a:buNone/>
            </a:pPr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DEC6-BC54-DC4E-B804-BBB1972D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7" r="3036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4E9EB-6EF2-2A45-B561-5E214DB1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A137E7-F180-D043-87BE-208C74AB267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970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85E9-7D3F-C240-B8FB-B3A5D129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How do we talk about locations on Earth?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196F-C6F6-204B-AF2A-FBD8657F0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these numbers?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D05A-EEC0-D94E-ABAB-70762F29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07A21FB2-7AE4-D54B-B80E-10501DB9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1" y="1915319"/>
            <a:ext cx="4351338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10B6B-C740-B740-8C88-49BC04A2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1" y="2538094"/>
            <a:ext cx="6638700" cy="39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85E9-7D3F-C240-B8FB-B3A5D129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How do we talk about locations on an apple?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196F-C6F6-204B-AF2A-FBD8657F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6222" cy="4351338"/>
          </a:xfrm>
        </p:spPr>
        <p:txBody>
          <a:bodyPr/>
          <a:lstStyle/>
          <a:p>
            <a:r>
              <a:rPr lang="en-US" dirty="0"/>
              <a:t>Label each location on the apple an ID</a:t>
            </a:r>
          </a:p>
          <a:p>
            <a:pPr lvl="1"/>
            <a:r>
              <a:rPr lang="en-US" dirty="0"/>
              <a:t>e.g., location 1, location 2, location 3</a:t>
            </a:r>
          </a:p>
          <a:p>
            <a:r>
              <a:rPr lang="en-US" dirty="0"/>
              <a:t>Give the apple to other people and use the labels to talk about locations</a:t>
            </a:r>
          </a:p>
          <a:p>
            <a:pPr marL="457200" lvl="1" indent="0">
              <a:buNone/>
            </a:pPr>
            <a:r>
              <a:rPr lang="en-US" b="1" dirty="0"/>
              <a:t>OR</a:t>
            </a:r>
          </a:p>
          <a:p>
            <a:r>
              <a:rPr lang="en-US" dirty="0"/>
              <a:t>Pick an origin point (e.g., top of the apple) </a:t>
            </a:r>
          </a:p>
          <a:p>
            <a:r>
              <a:rPr lang="en-US" dirty="0"/>
              <a:t>Sequentially give each location a number based on its direction and distance  to the origin point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D05A-EEC0-D94E-ABAB-70762F29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77C79FC8-1285-904F-B28E-DBAFE886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14" y="1342819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0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D77B-8C81-0641-BD78-0DC4BF95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if it’s a durian…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72BC0-CFEA-7948-B2A0-1FB99EBF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/>
          <a:lstStyle/>
          <a:p>
            <a:r>
              <a:rPr lang="en-US" dirty="0"/>
              <a:t>Also, we don’t want to have to pass the durian to other people</a:t>
            </a:r>
          </a:p>
          <a:p>
            <a:r>
              <a:rPr lang="en-US" dirty="0"/>
              <a:t>Build a 3D model of the durian, repeat what we did for the apple</a:t>
            </a:r>
          </a:p>
          <a:p>
            <a:pPr lvl="1"/>
            <a:r>
              <a:rPr lang="en-US" dirty="0"/>
              <a:t>not as smooth as an apple</a:t>
            </a:r>
          </a:p>
          <a:p>
            <a:pPr lvl="1"/>
            <a:r>
              <a:rPr lang="en-US" dirty="0"/>
              <a:t>the 3D model becomes very complicated</a:t>
            </a:r>
          </a:p>
          <a:p>
            <a:r>
              <a:rPr lang="en-US" dirty="0"/>
              <a:t>Wait, what is a model again?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7DF3-0207-4A4E-B2F0-F6A9B3D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64C16DDF-83B2-6A4B-B2C0-F477FC379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982663"/>
            <a:ext cx="51943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9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C18F-2A55-864A-99EA-40CBB615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Sphere and Ellipsoid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96B76-7088-AE4A-8BF7-DEEDC3F0B8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Sphere: one parameter (radius)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40313-4CE5-EE46-8092-532C3FB23A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Ellipsoid: three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A4C1-9BFC-1642-B04D-594EA7CA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1688D-7958-4549-BE43-8B2B8B27D32C}"/>
              </a:ext>
            </a:extLst>
          </p:cNvPr>
          <p:cNvSpPr/>
          <p:nvPr/>
        </p:nvSpPr>
        <p:spPr>
          <a:xfrm>
            <a:off x="0" y="644081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Sphere icons created by </a:t>
            </a:r>
            <a:r>
              <a:rPr lang="en-US" sz="1000" dirty="0" err="1"/>
              <a:t>Nadiinko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  <a:p>
            <a:r>
              <a:rPr lang="en-US" sz="1000" dirty="0"/>
              <a:t>Ellipsoid icons created by </a:t>
            </a:r>
            <a:r>
              <a:rPr lang="en-US" sz="1000" dirty="0" err="1"/>
              <a:t>Freepik</a:t>
            </a:r>
            <a:r>
              <a:rPr lang="en-US" sz="1000" dirty="0"/>
              <a:t> - </a:t>
            </a:r>
            <a:r>
              <a:rPr lang="en-US" sz="1000" dirty="0" err="1"/>
              <a:t>Flaticon</a:t>
            </a:r>
            <a:endParaRPr lang="en-US" sz="1000"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6808647-E70E-884B-980B-C03EC33B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2313360"/>
            <a:ext cx="3995530" cy="3995530"/>
          </a:xfrm>
          <a:prstGeom prst="rect">
            <a:avLst/>
          </a:prstGeom>
        </p:spPr>
      </p:pic>
      <p:pic>
        <p:nvPicPr>
          <p:cNvPr id="10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8E839E65-E97D-F243-AB06-36061F0F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71" y="214153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3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96EF-82B0-6840-BA28-C4F2ED58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ellipsoid model is easier to deal with than a durian…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B437D-C1BE-C84C-8172-0C191277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98D98B64-F248-8C43-B74F-4ABC912F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11" y="1162050"/>
            <a:ext cx="5194300" cy="5194300"/>
          </a:xfrm>
          <a:prstGeom prst="rect">
            <a:avLst/>
          </a:prstGeom>
        </p:spPr>
      </p:pic>
      <p:pic>
        <p:nvPicPr>
          <p:cNvPr id="6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5071AADB-8DD6-C24A-AC60-8256C4E7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50353" y="2005012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30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96EF-82B0-6840-BA28-C4F2ED58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ellipsoid model is easier to deal with than a durian…*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45C2E-9ECF-D641-B8DF-504A414B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8826" cy="4351338"/>
          </a:xfrm>
        </p:spPr>
        <p:txBody>
          <a:bodyPr/>
          <a:lstStyle/>
          <a:p>
            <a:r>
              <a:rPr lang="en-US" dirty="0"/>
              <a:t>Let’s find the “best” sphere to approximate our durian</a:t>
            </a:r>
          </a:p>
          <a:p>
            <a:r>
              <a:rPr lang="en-US" dirty="0"/>
              <a:t>Use the sphere to talk about locations on the durian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B437D-C1BE-C84C-8172-0C191277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98D98B64-F248-8C43-B74F-4ABC912F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11" y="1162050"/>
            <a:ext cx="5194300" cy="5194300"/>
          </a:xfrm>
          <a:prstGeom prst="rect">
            <a:avLst/>
          </a:prstGeom>
        </p:spPr>
      </p:pic>
      <p:pic>
        <p:nvPicPr>
          <p:cNvPr id="6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5071AADB-8DD6-C24A-AC60-8256C4E7D5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6863695" y="1621322"/>
            <a:ext cx="4351338" cy="52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99B-8E94-8A42-B50D-95F61F1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can do the same for the Earth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F269-0926-8E42-B091-5D86148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4CA1-9BFE-4A46-90E0-96474804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4" y="2157121"/>
            <a:ext cx="4114800" cy="4019842"/>
          </a:xfrm>
          <a:prstGeom prst="rect">
            <a:avLst/>
          </a:prstGeom>
        </p:spPr>
      </p:pic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A21563D5-6F08-FA4A-9D62-C2E59605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53" y="1382774"/>
            <a:ext cx="4351338" cy="5568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CEFCB-26F6-2245-B144-1307955F0511}"/>
              </a:ext>
            </a:extLst>
          </p:cNvPr>
          <p:cNvSpPr/>
          <p:nvPr/>
        </p:nvSpPr>
        <p:spPr>
          <a:xfrm>
            <a:off x="0" y="6611779"/>
            <a:ext cx="31758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Earth_Gravitational_Model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6164B-6278-C84E-A3E7-82A7973FD93E}"/>
              </a:ext>
            </a:extLst>
          </p:cNvPr>
          <p:cNvSpPr txBox="1"/>
          <p:nvPr/>
        </p:nvSpPr>
        <p:spPr>
          <a:xfrm>
            <a:off x="7543800" y="6274064"/>
            <a:ext cx="327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Geoid: a math figure of the Earth</a:t>
            </a:r>
          </a:p>
        </p:txBody>
      </p:sp>
    </p:spTree>
    <p:extLst>
      <p:ext uri="{BB962C8B-B14F-4D97-AF65-F5344CB8AC3E}">
        <p14:creationId xmlns:p14="http://schemas.microsoft.com/office/powerpoint/2010/main" val="1020976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99B-8E94-8A42-B50D-95F61F1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can do the same for modeling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C19F-860D-3642-B891-10015711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1443" cy="4351338"/>
          </a:xfrm>
        </p:spPr>
        <p:txBody>
          <a:bodyPr/>
          <a:lstStyle/>
          <a:p>
            <a:r>
              <a:rPr lang="en-US" dirty="0"/>
              <a:t>Problem 1:</a:t>
            </a:r>
          </a:p>
          <a:p>
            <a:pPr lvl="1"/>
            <a:r>
              <a:rPr lang="en-US" dirty="0"/>
              <a:t>How to decide the best ellipsoid?</a:t>
            </a:r>
          </a:p>
          <a:p>
            <a:pPr lvl="2"/>
            <a:r>
              <a:rPr lang="en-US" dirty="0"/>
              <a:t>i.e., how to select the parameters for the ellipsoid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F269-0926-8E42-B091-5D86148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4CA1-9BFE-4A46-90E0-96474804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4" y="2157121"/>
            <a:ext cx="4114800" cy="4019842"/>
          </a:xfrm>
          <a:prstGeom prst="rect">
            <a:avLst/>
          </a:prstGeom>
        </p:spPr>
      </p:pic>
      <p:pic>
        <p:nvPicPr>
          <p:cNvPr id="8" name="Picture 2" descr="Gps">
            <a:extLst>
              <a:ext uri="{FF2B5EF4-FFF2-40B4-BE49-F238E27FC236}">
                <a16:creationId xmlns:a16="http://schemas.microsoft.com/office/drawing/2014/main" id="{2841380E-5016-8D4D-87B2-DF25624D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74" y="1977734"/>
            <a:ext cx="4334166" cy="43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511F0-F3B6-DC48-9147-E70CC16FE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3768863"/>
            <a:ext cx="5080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1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99B-8E94-8A42-B50D-95F61F1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can do the same for modeling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C19F-860D-3642-B891-10015711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1443" cy="4351338"/>
          </a:xfrm>
        </p:spPr>
        <p:txBody>
          <a:bodyPr/>
          <a:lstStyle/>
          <a:p>
            <a:r>
              <a:rPr lang="en-US" dirty="0"/>
              <a:t>Problem 2:</a:t>
            </a:r>
          </a:p>
          <a:p>
            <a:pPr lvl="1"/>
            <a:r>
              <a:rPr lang="en-US" dirty="0"/>
              <a:t>How to align the ellipsoid to Earth?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F269-0926-8E42-B091-5D86148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D4CA1-9BFE-4A46-90E0-96474804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4" y="2157121"/>
            <a:ext cx="4114800" cy="4019842"/>
          </a:xfrm>
          <a:prstGeom prst="rect">
            <a:avLst/>
          </a:prstGeom>
        </p:spPr>
      </p:pic>
      <p:pic>
        <p:nvPicPr>
          <p:cNvPr id="8" name="Picture 2" descr="Gps">
            <a:extLst>
              <a:ext uri="{FF2B5EF4-FFF2-40B4-BE49-F238E27FC236}">
                <a16:creationId xmlns:a16="http://schemas.microsoft.com/office/drawing/2014/main" id="{2841380E-5016-8D4D-87B2-DF25624D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74" y="1977734"/>
            <a:ext cx="4334166" cy="43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1B9BE-F711-D24D-BB14-078DD877F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830" y="2965937"/>
            <a:ext cx="4827170" cy="37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7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E00C-8F0A-BE45-9491-E9711013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6F1C6-254B-9646-91F4-B4500383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D2791-0B85-E445-BE95-96FFC83FA14D}"/>
              </a:ext>
            </a:extLst>
          </p:cNvPr>
          <p:cNvSpPr/>
          <p:nvPr/>
        </p:nvSpPr>
        <p:spPr>
          <a:xfrm>
            <a:off x="0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www.icsm.gov.au</a:t>
            </a:r>
            <a:r>
              <a:rPr lang="en-US" sz="1000" dirty="0"/>
              <a:t>/education/fundamentals-mapping/datums</a:t>
            </a:r>
          </a:p>
        </p:txBody>
      </p:sp>
      <p:pic>
        <p:nvPicPr>
          <p:cNvPr id="1026" name="Picture 2" descr="Regional Datums">
            <a:extLst>
              <a:ext uri="{FF2B5EF4-FFF2-40B4-BE49-F238E27FC236}">
                <a16:creationId xmlns:a16="http://schemas.microsoft.com/office/drawing/2014/main" id="{74ABC6B1-2E42-E14C-8AAD-D553B465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4" y="2115023"/>
            <a:ext cx="5339396" cy="40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A6C37F-6511-154D-8BAD-F63DC2A10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22" y="2115023"/>
            <a:ext cx="5285664" cy="40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60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927B-CF22-9C4A-89D2-5515C202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you manage your photos?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69B1-53EF-E041-8B2A-6C790D53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cellphones take nice photos</a:t>
            </a:r>
          </a:p>
          <a:p>
            <a:pPr lvl="1"/>
            <a:r>
              <a:rPr lang="en-US" dirty="0"/>
              <a:t>Taking 3 photos a day will give you ~1,000 photos a year</a:t>
            </a:r>
          </a:p>
          <a:p>
            <a:pPr lvl="1"/>
            <a:r>
              <a:rPr lang="en-US" dirty="0"/>
              <a:t>Taking a 5-day vacation would give you 200 photos</a:t>
            </a:r>
          </a:p>
          <a:p>
            <a:r>
              <a:rPr lang="en-US" dirty="0"/>
              <a:t>Ways to managing photos</a:t>
            </a:r>
          </a:p>
          <a:p>
            <a:pPr lvl="1"/>
            <a:r>
              <a:rPr lang="en-US" dirty="0"/>
              <a:t>Leave them on the phone?</a:t>
            </a:r>
          </a:p>
          <a:p>
            <a:pPr lvl="1"/>
            <a:r>
              <a:rPr lang="en-US" dirty="0"/>
              <a:t>Organize them into folders? </a:t>
            </a:r>
          </a:p>
          <a:p>
            <a:pPr lvl="1"/>
            <a:r>
              <a:rPr lang="en-US" dirty="0"/>
              <a:t>Upload them to some cloud services?</a:t>
            </a:r>
          </a:p>
          <a:p>
            <a:r>
              <a:rPr lang="en-US" dirty="0"/>
              <a:t>Which method is the best?</a:t>
            </a:r>
          </a:p>
          <a:p>
            <a:pPr marL="0" lv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4E9EB-6EF2-2A45-B561-5E214DB1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48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471A-527A-684A-BD1D-ACAB625B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Reference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10D6-8C6C-DA44-9A59-F3BD5581C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5583" cy="4351338"/>
          </a:xfrm>
        </p:spPr>
        <p:txBody>
          <a:bodyPr/>
          <a:lstStyle/>
          <a:p>
            <a:r>
              <a:rPr lang="en-US" dirty="0"/>
              <a:t>A standardized method for </a:t>
            </a:r>
            <a:r>
              <a:rPr lang="en-US" dirty="0">
                <a:solidFill>
                  <a:srgbClr val="C00000"/>
                </a:solidFill>
              </a:rPr>
              <a:t>assigning codes to locations </a:t>
            </a:r>
            <a:r>
              <a:rPr lang="en-US" dirty="0"/>
              <a:t>so that locations can be found using the codes alone.</a:t>
            </a:r>
          </a:p>
          <a:p>
            <a:r>
              <a:rPr lang="en-US" dirty="0"/>
              <a:t>In a geospatial coordinate system, the x-direction value is the easting, and the y-direction value is the northing.</a:t>
            </a:r>
          </a:p>
          <a:p>
            <a:r>
              <a:rPr lang="en-US" dirty="0"/>
              <a:t>“Most” systems make both values positive.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31162-87F8-764E-B3B2-F01292BC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050" name="Picture 2" descr="Pixels and coordinates. Note that (0, 0) is in the upper-left corner">
            <a:extLst>
              <a:ext uri="{FF2B5EF4-FFF2-40B4-BE49-F238E27FC236}">
                <a16:creationId xmlns:a16="http://schemas.microsoft.com/office/drawing/2014/main" id="{3F866130-269A-FE42-87D3-5984C873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78" y="2315817"/>
            <a:ext cx="5901607" cy="36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02B1E-184F-1F41-B27D-7A613EB3BC98}"/>
              </a:ext>
            </a:extLst>
          </p:cNvPr>
          <p:cNvSpPr txBox="1"/>
          <p:nvPr/>
        </p:nvSpPr>
        <p:spPr>
          <a:xfrm>
            <a:off x="0" y="6611779"/>
            <a:ext cx="5009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www.oreilly.com</a:t>
            </a:r>
            <a:r>
              <a:rPr lang="en-US" sz="1000" dirty="0"/>
              <a:t>/library/view/practical-computer-vision/9781449337865/ch04.html</a:t>
            </a:r>
          </a:p>
        </p:txBody>
      </p:sp>
    </p:spTree>
    <p:extLst>
      <p:ext uri="{BB962C8B-B14F-4D97-AF65-F5344CB8AC3E}">
        <p14:creationId xmlns:p14="http://schemas.microsoft.com/office/powerpoint/2010/main" val="328119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AE7135-473A-6D4A-A6EB-5FEA4F13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DC5-468E-4042-9F80-4AE954925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Geographic coordinates are the Earth's latitude and longitude system </a:t>
            </a:r>
          </a:p>
          <a:p>
            <a:pPr lvl="1"/>
            <a:r>
              <a:rPr lang="en-US" dirty="0"/>
              <a:t>ranging from 90 degrees south to 90 degrees north in latitude and 180 degrees west to 180 degrees east in longitude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9AEF8-2A4F-6644-9E0F-83FEE406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20" descr="img2">
            <a:extLst>
              <a:ext uri="{FF2B5EF4-FFF2-40B4-BE49-F238E27FC236}">
                <a16:creationId xmlns:a16="http://schemas.microsoft.com/office/drawing/2014/main" id="{8DA0B059-7363-AD4F-84DF-9354559C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7691" y="3104205"/>
            <a:ext cx="5632864" cy="3617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FFC5D-76DE-8F45-8DA8-66D37F6B4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55" y="3041145"/>
            <a:ext cx="4242905" cy="34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88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AE7135-473A-6D4A-A6EB-5FEA4F13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DC5-468E-4042-9F80-4AE954925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Wait, how do we go from 3D ellipsoid to 2D maps?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9AEF8-2A4F-6644-9E0F-83FEE406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20" descr="img2">
            <a:extLst>
              <a:ext uri="{FF2B5EF4-FFF2-40B4-BE49-F238E27FC236}">
                <a16:creationId xmlns:a16="http://schemas.microsoft.com/office/drawing/2014/main" id="{8DA0B059-7363-AD4F-84DF-9354559C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7691" y="3104205"/>
            <a:ext cx="5632864" cy="3617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FFC5D-76DE-8F45-8DA8-66D37F6B4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55" y="3041145"/>
            <a:ext cx="4242905" cy="34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7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D4F6-8B17-3242-93A1-D42471D6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FA16F-ADDC-704B-BC99-B1FF8200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0104" cy="4351338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mathematical transformation </a:t>
            </a:r>
            <a:r>
              <a:rPr lang="en-US" sz="2400" dirty="0"/>
              <a:t>of the spherical or ellipsoidal Earth onto a flat map</a:t>
            </a:r>
          </a:p>
          <a:p>
            <a:r>
              <a:rPr lang="en-US" sz="2400" dirty="0"/>
              <a:t>A projection that preserves the </a:t>
            </a:r>
            <a:r>
              <a:rPr lang="en-US" sz="2400" dirty="0">
                <a:solidFill>
                  <a:srgbClr val="C00000"/>
                </a:solidFill>
              </a:rPr>
              <a:t>shape</a:t>
            </a:r>
            <a:r>
              <a:rPr lang="en-US" sz="2400" dirty="0"/>
              <a:t> of features across the map is called </a:t>
            </a:r>
            <a:r>
              <a:rPr lang="en-US" sz="2400" dirty="0">
                <a:solidFill>
                  <a:srgbClr val="C00000"/>
                </a:solidFill>
              </a:rPr>
              <a:t>conformal.</a:t>
            </a:r>
          </a:p>
          <a:p>
            <a:r>
              <a:rPr lang="en-US" sz="2400" dirty="0"/>
              <a:t>A projection that preserves the </a:t>
            </a:r>
            <a:r>
              <a:rPr lang="en-US" sz="2400" dirty="0">
                <a:solidFill>
                  <a:srgbClr val="C00000"/>
                </a:solidFill>
              </a:rPr>
              <a:t>area</a:t>
            </a:r>
            <a:r>
              <a:rPr lang="en-US" sz="2400" dirty="0"/>
              <a:t> of a feature across the map is called equal area or </a:t>
            </a:r>
            <a:r>
              <a:rPr lang="en-US" sz="2400" dirty="0">
                <a:solidFill>
                  <a:srgbClr val="C00000"/>
                </a:solidFill>
              </a:rPr>
              <a:t>equivalent</a:t>
            </a:r>
            <a:r>
              <a:rPr lang="en-US" sz="2400" dirty="0"/>
              <a:t>.</a:t>
            </a:r>
          </a:p>
          <a:p>
            <a:r>
              <a:rPr lang="en-US" sz="2400" b="1" dirty="0"/>
              <a:t>No flat map can be both equivalent and conformal. Most fall between the two as compromises.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7720C-EDE6-CF46-9B8B-0533F9DE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72DD3-1B07-3140-9E2D-C172D750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449" y="1690688"/>
            <a:ext cx="3230116" cy="42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3BDB-E2D3-B44E-B09E-15DD7565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6313" cy="1325563"/>
          </a:xfrm>
        </p:spPr>
        <p:txBody>
          <a:bodyPr/>
          <a:lstStyle/>
          <a:p>
            <a:pPr algn="ctr"/>
            <a:r>
              <a:rPr lang="en-US" dirty="0"/>
              <a:t>Universal Transverse Mercator (UTM)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6CB10-1615-F64E-A6F7-346642AD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724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Project</a:t>
            </a:r>
            <a:r>
              <a:rPr lang="zh-TW" altLang="en-US" sz="2400" dirty="0"/>
              <a:t> </a:t>
            </a:r>
            <a:r>
              <a:rPr lang="en-US" altLang="zh-TW" sz="2400" dirty="0"/>
              <a:t>a small piece of the 3D Earth to a 2D map</a:t>
            </a:r>
          </a:p>
          <a:p>
            <a:r>
              <a:rPr lang="en-US" altLang="zh-TW" sz="2400" dirty="0"/>
              <a:t>Small grids help compute distances and directions easily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EAA62-7F8B-254E-96DB-D678AD0C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8" descr="img2">
            <a:extLst>
              <a:ext uri="{FF2B5EF4-FFF2-40B4-BE49-F238E27FC236}">
                <a16:creationId xmlns:a16="http://schemas.microsoft.com/office/drawing/2014/main" id="{99B44911-9ED2-CD4D-AE66-0FD78977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05446" y="34925"/>
            <a:ext cx="8069263" cy="682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9900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1F2B-C386-184E-B122-938B223E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Reference System Identifier (SRID)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0AF7D-7501-8749-ACC8-744ABFA4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0533E-5E90-184A-A4B7-503B8B02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89501-3A1A-0546-B3C4-AD64B80D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196" y="1482513"/>
            <a:ext cx="5691692" cy="5375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80FA08-30BE-974D-AE29-DC77851B73C0}"/>
              </a:ext>
            </a:extLst>
          </p:cNvPr>
          <p:cNvSpPr/>
          <p:nvPr/>
        </p:nvSpPr>
        <p:spPr>
          <a:xfrm>
            <a:off x="0" y="6492875"/>
            <a:ext cx="18870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spatialreference.org</a:t>
            </a:r>
            <a:r>
              <a:rPr lang="en-US" sz="1000" dirty="0"/>
              <a:t>/ref/</a:t>
            </a:r>
          </a:p>
        </p:txBody>
      </p:sp>
    </p:spTree>
    <p:extLst>
      <p:ext uri="{BB962C8B-B14F-4D97-AF65-F5344CB8AC3E}">
        <p14:creationId xmlns:p14="http://schemas.microsoft.com/office/powerpoint/2010/main" val="2494332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Query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data types, e.g., point, lines, polygon, …</a:t>
            </a:r>
          </a:p>
          <a:p>
            <a:r>
              <a:rPr lang="en-US" dirty="0"/>
              <a:t>Spatial operations, e.g., overlap, distance, nearest neighbor, …</a:t>
            </a:r>
          </a:p>
          <a:p>
            <a:r>
              <a:rPr lang="en-US" dirty="0"/>
              <a:t>Callable from a query language (e.g., SQL) of underlying DBMS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SELECT </a:t>
            </a:r>
            <a:r>
              <a:rPr lang="en-US" b="1" dirty="0" err="1"/>
              <a:t>S.name</a:t>
            </a:r>
            <a:endParaRPr lang="en-US" b="1" dirty="0"/>
          </a:p>
          <a:p>
            <a:pPr>
              <a:buNone/>
            </a:pPr>
            <a:r>
              <a:rPr lang="en-US" b="1" dirty="0"/>
              <a:t>FROM Senator S</a:t>
            </a:r>
          </a:p>
          <a:p>
            <a:pPr>
              <a:buNone/>
            </a:pPr>
            <a:r>
              <a:rPr lang="en-US" b="1" dirty="0"/>
              <a:t>WHERE </a:t>
            </a:r>
            <a:r>
              <a:rPr lang="en-US" b="1" dirty="0" err="1"/>
              <a:t>S.district.Area</a:t>
            </a:r>
            <a:r>
              <a:rPr lang="en-US" b="1" dirty="0"/>
              <a:t>() &gt; 300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11" y="3339695"/>
            <a:ext cx="6600377" cy="3518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Index and Query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Efficient algorithms to answer spatial queries</a:t>
            </a:r>
          </a:p>
          <a:p>
            <a:r>
              <a:rPr lang="en-US" sz="2400" dirty="0"/>
              <a:t>Common Strategy - filter and refine</a:t>
            </a:r>
          </a:p>
          <a:p>
            <a:pPr lvl="1"/>
            <a:r>
              <a:rPr lang="en-US" sz="2000" dirty="0"/>
              <a:t>Filter Step: Query Region overlaps with </a:t>
            </a:r>
            <a:r>
              <a:rPr lang="en-US" sz="2000" dirty="0" err="1"/>
              <a:t>MBRs</a:t>
            </a:r>
            <a:r>
              <a:rPr lang="en-US" sz="2000" dirty="0"/>
              <a:t> of B,C and D</a:t>
            </a:r>
          </a:p>
          <a:p>
            <a:pPr lvl="1"/>
            <a:r>
              <a:rPr lang="en-US" sz="2000" dirty="0"/>
              <a:t>Refine Step: Query Region overlaps with B and C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Index and Query Processing – R-tree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1859001"/>
            <a:ext cx="4472940" cy="4630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36" y="1726920"/>
            <a:ext cx="4104864" cy="513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7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Fundamental spatial algebra operations</a:t>
            </a:r>
          </a:p>
          <a:p>
            <a:pPr lvl="1"/>
            <a:r>
              <a:rPr lang="en-US" sz="2800" dirty="0"/>
              <a:t>Spatial selection: returning those objects satisfying a spatial predicate with the query object</a:t>
            </a:r>
          </a:p>
          <a:p>
            <a:pPr lvl="1">
              <a:buNone/>
            </a:pPr>
            <a:r>
              <a:rPr lang="en-US" dirty="0"/>
              <a:t>    – “All cities in Bavaria”	</a:t>
            </a:r>
          </a:p>
          <a:p>
            <a:pPr>
              <a:buNone/>
            </a:pPr>
            <a:r>
              <a:rPr lang="en-US" b="1" dirty="0"/>
              <a:t>	SELECT </a:t>
            </a:r>
            <a:r>
              <a:rPr lang="en-US" b="1" dirty="0" err="1"/>
              <a:t>sname</a:t>
            </a:r>
            <a:r>
              <a:rPr lang="en-US" b="1" dirty="0"/>
              <a:t> FROM cities c WHERE </a:t>
            </a:r>
            <a:r>
              <a:rPr lang="en-US" b="1" dirty="0" err="1"/>
              <a:t>c.center</a:t>
            </a:r>
            <a:r>
              <a:rPr lang="en-US" b="1" dirty="0"/>
              <a:t> inside </a:t>
            </a:r>
            <a:r>
              <a:rPr lang="en-US" b="1" dirty="0" err="1"/>
              <a:t>Bavaria.area</a:t>
            </a:r>
            <a:endParaRPr lang="en-US" b="1" dirty="0"/>
          </a:p>
          <a:p>
            <a:pPr lvl="1">
              <a:buNone/>
            </a:pPr>
            <a:r>
              <a:rPr lang="en-US" dirty="0"/>
              <a:t>	– “All rivers intersecting a query window”</a:t>
            </a:r>
          </a:p>
          <a:p>
            <a:pPr>
              <a:buNone/>
            </a:pPr>
            <a:r>
              <a:rPr lang="en-US" b="1" dirty="0"/>
              <a:t>	SELECT * FROM rivers r WHERE </a:t>
            </a:r>
            <a:r>
              <a:rPr lang="en-US" b="1" dirty="0" err="1"/>
              <a:t>r.route</a:t>
            </a:r>
            <a:r>
              <a:rPr lang="en-US" b="1" dirty="0"/>
              <a:t> intersects Window</a:t>
            </a:r>
          </a:p>
          <a:p>
            <a:pPr lvl="1">
              <a:buNone/>
            </a:pPr>
            <a:r>
              <a:rPr lang="en-US" dirty="0"/>
              <a:t>	– “All big cities no more than 100 </a:t>
            </a:r>
            <a:r>
              <a:rPr lang="en-US" dirty="0" err="1"/>
              <a:t>Kms</a:t>
            </a:r>
            <a:r>
              <a:rPr lang="en-US" dirty="0"/>
              <a:t> from Hagen”</a:t>
            </a:r>
          </a:p>
          <a:p>
            <a:pPr>
              <a:buNone/>
            </a:pPr>
            <a:r>
              <a:rPr lang="en-US" b="1" dirty="0"/>
              <a:t>	SELECT </a:t>
            </a:r>
            <a:r>
              <a:rPr lang="en-US" b="1" dirty="0" err="1"/>
              <a:t>cname</a:t>
            </a:r>
            <a:r>
              <a:rPr lang="en-US" b="1" dirty="0"/>
              <a:t> FROM cities </a:t>
            </a:r>
            <a:r>
              <a:rPr lang="en-US" b="1" dirty="0" err="1"/>
              <a:t>c</a:t>
            </a:r>
            <a:r>
              <a:rPr lang="en-US" b="1" dirty="0"/>
              <a:t> WHERE </a:t>
            </a:r>
            <a:r>
              <a:rPr lang="en-US" b="1" dirty="0" err="1"/>
              <a:t>dist(c.center</a:t>
            </a:r>
            <a:r>
              <a:rPr lang="en-US" b="1" dirty="0"/>
              <a:t>, </a:t>
            </a:r>
            <a:r>
              <a:rPr lang="en-US" b="1" dirty="0" err="1"/>
              <a:t>Hagen.center</a:t>
            </a:r>
            <a:r>
              <a:rPr lang="en-US" b="1" dirty="0"/>
              <a:t>) &lt; 100 and </a:t>
            </a:r>
            <a:r>
              <a:rPr lang="en-US" b="1" dirty="0" err="1"/>
              <a:t>c.pop</a:t>
            </a:r>
            <a:r>
              <a:rPr lang="en-US" b="1" dirty="0"/>
              <a:t> &gt; 500k</a:t>
            </a:r>
          </a:p>
          <a:p>
            <a:pPr>
              <a:buNone/>
            </a:pPr>
            <a:r>
              <a:rPr lang="en-US" dirty="0"/>
              <a:t>	(conjunction with other predicates and query optimization)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ED5B-3852-8040-8031-AC1F540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Considerations for Managing Photos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AC08-0FFA-164B-999A-376DF997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FD7366-3F19-414B-B703-51BC04826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148919"/>
              </p:ext>
            </p:extLst>
          </p:nvPr>
        </p:nvGraphicFramePr>
        <p:xfrm>
          <a:off x="711518" y="1888808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390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Queries…*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Spatial join: A join which compares any </a:t>
            </a:r>
            <a:r>
              <a:rPr lang="en-US" dirty="0"/>
              <a:t>two joined objects based on a predicate on their spatial attribute values</a:t>
            </a:r>
          </a:p>
          <a:p>
            <a:pPr lvl="1"/>
            <a:r>
              <a:rPr lang="en-US" dirty="0"/>
              <a:t>“For each river pass through Bavaria, find all cities within less than 50 Km”</a:t>
            </a:r>
          </a:p>
          <a:p>
            <a:pPr>
              <a:buNone/>
            </a:pPr>
            <a:r>
              <a:rPr lang="en-US" sz="2400" b="1" dirty="0"/>
              <a:t>SELECT </a:t>
            </a:r>
          </a:p>
          <a:p>
            <a:pPr>
              <a:buNone/>
            </a:pPr>
            <a:r>
              <a:rPr lang="en-US" sz="2400" b="1" dirty="0"/>
              <a:t>	</a:t>
            </a:r>
            <a:r>
              <a:rPr lang="en-US" sz="2400" b="1" dirty="0" err="1"/>
              <a:t>r.rname</a:t>
            </a:r>
            <a:r>
              <a:rPr lang="en-US" sz="2400" b="1" dirty="0"/>
              <a:t>, </a:t>
            </a:r>
            <a:r>
              <a:rPr lang="en-US" sz="2400" b="1" dirty="0" err="1"/>
              <a:t>c.cname</a:t>
            </a:r>
            <a:r>
              <a:rPr lang="en-US" sz="2400" b="1" dirty="0"/>
              <a:t>, </a:t>
            </a:r>
            <a:r>
              <a:rPr lang="en-US" sz="2400" b="1" dirty="0" err="1"/>
              <a:t>length(intersection(r.route</a:t>
            </a:r>
            <a:r>
              <a:rPr lang="en-US" sz="2400" b="1" dirty="0"/>
              <a:t>,   </a:t>
            </a:r>
            <a:r>
              <a:rPr lang="en-US" sz="2400" b="1" dirty="0" err="1"/>
              <a:t>c.area</a:t>
            </a:r>
            <a:r>
              <a:rPr lang="en-US" sz="2400" b="1" dirty="0"/>
              <a:t>))</a:t>
            </a:r>
          </a:p>
          <a:p>
            <a:pPr>
              <a:buNone/>
            </a:pPr>
            <a:r>
              <a:rPr lang="en-US" sz="2400" b="1" dirty="0"/>
              <a:t>FROM rivers </a:t>
            </a:r>
            <a:r>
              <a:rPr lang="en-US" sz="2400" b="1" dirty="0" err="1"/>
              <a:t>r</a:t>
            </a:r>
            <a:r>
              <a:rPr lang="en-US" sz="2400" b="1" dirty="0"/>
              <a:t>, cities </a:t>
            </a:r>
            <a:r>
              <a:rPr lang="en-US" sz="2400" b="1" dirty="0" err="1"/>
              <a:t>c</a:t>
            </a:r>
            <a:endParaRPr lang="en-US" sz="2400" b="1" dirty="0"/>
          </a:p>
          <a:p>
            <a:pPr>
              <a:buNone/>
            </a:pPr>
            <a:r>
              <a:rPr lang="en-US" sz="2400" b="1" dirty="0"/>
              <a:t>WHERE </a:t>
            </a:r>
            <a:r>
              <a:rPr lang="en-US" sz="2400" b="1" dirty="0" err="1"/>
              <a:t>r.route</a:t>
            </a:r>
            <a:r>
              <a:rPr lang="en-US" sz="2400" b="1" dirty="0"/>
              <a:t> intersects </a:t>
            </a:r>
            <a:r>
              <a:rPr lang="en-US" sz="2400" b="1" dirty="0" err="1"/>
              <a:t>Bavaria.area</a:t>
            </a:r>
            <a:r>
              <a:rPr lang="en-US" sz="2400" b="1" dirty="0"/>
              <a:t> and </a:t>
            </a:r>
          </a:p>
          <a:p>
            <a:pPr>
              <a:buNone/>
            </a:pPr>
            <a:r>
              <a:rPr lang="en-US" sz="2400" b="1" dirty="0"/>
              <a:t>		</a:t>
            </a:r>
            <a:r>
              <a:rPr lang="en-US" sz="2400" b="1" dirty="0" err="1"/>
              <a:t>dist(r.route,c.area</a:t>
            </a:r>
            <a:r>
              <a:rPr lang="en-US" sz="2400" b="1" dirty="0"/>
              <a:t>) &lt; 50 Km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SFSQL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0" y="1595120"/>
            <a:ext cx="5870241" cy="518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8937"/>
          <a:stretch/>
        </p:blipFill>
        <p:spPr>
          <a:xfrm>
            <a:off x="5075520" y="1930400"/>
            <a:ext cx="5450241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6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ST_Intersects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1" y="1330960"/>
            <a:ext cx="5024581" cy="5527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6720" y="3096736"/>
            <a:ext cx="406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ST_Intersects</a:t>
            </a:r>
            <a:r>
              <a:rPr lang="en-US" dirty="0"/>
              <a:t>(geometry A, geometry B) returns t (TRUE) if the two shapes have any space in common, i.e., if their boundaries or interiors intersect.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92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290"/>
            <a:ext cx="6355190" cy="5170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 with SRID in Mind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3390" y="3304847"/>
            <a:ext cx="3708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table “</a:t>
            </a:r>
            <a:r>
              <a:rPr lang="en-US" dirty="0" err="1"/>
              <a:t>jacksonco_streets</a:t>
            </a:r>
            <a:r>
              <a:rPr lang="en-US" dirty="0"/>
              <a:t>” has its SRID as 2270 (EPSG:</a:t>
            </a:r>
            <a:r>
              <a:rPr lang="en-US" b="1" dirty="0"/>
              <a:t>2270</a:t>
            </a:r>
            <a:r>
              <a:rPr lang="en-US" dirty="0"/>
              <a:t>: NAD83 / Oregon South (ft))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50548" y="4986044"/>
            <a:ext cx="22759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the unit here?</a:t>
            </a:r>
          </a:p>
        </p:txBody>
      </p:sp>
    </p:spTree>
    <p:extLst>
      <p:ext uri="{BB962C8B-B14F-4D97-AF65-F5344CB8AC3E}">
        <p14:creationId xmlns:p14="http://schemas.microsoft.com/office/powerpoint/2010/main" val="3951489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 with SRID in Mind*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0" y="1417639"/>
            <a:ext cx="6431280" cy="5271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7965" y="5007472"/>
            <a:ext cx="36200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SRID 2389 is a metric projection so what is the unit here?</a:t>
            </a:r>
          </a:p>
        </p:txBody>
      </p:sp>
    </p:spTree>
    <p:extLst>
      <p:ext uri="{BB962C8B-B14F-4D97-AF65-F5344CB8AC3E}">
        <p14:creationId xmlns:p14="http://schemas.microsoft.com/office/powerpoint/2010/main" val="3191750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Geometry Columns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648460"/>
            <a:ext cx="8953500" cy="287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18640" y="4674216"/>
            <a:ext cx="8148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geometry_columns</a:t>
            </a:r>
            <a:r>
              <a:rPr lang="en-US" dirty="0"/>
              <a:t> view defines the dimension, geometry, and spatial reference system for each spatial table that contains a geometry type</a:t>
            </a:r>
          </a:p>
        </p:txBody>
      </p:sp>
    </p:spTree>
    <p:extLst>
      <p:ext uri="{BB962C8B-B14F-4D97-AF65-F5344CB8AC3E}">
        <p14:creationId xmlns:p14="http://schemas.microsoft.com/office/powerpoint/2010/main" val="2021587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Geometry Columns*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11" y="1493520"/>
            <a:ext cx="6586389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4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EPSG Registry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417639"/>
            <a:ext cx="9144000" cy="49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7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EPSG Registry*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20" y="1417638"/>
            <a:ext cx="7971692" cy="60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15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Coordinate System Support in Spatial Databases: </a:t>
            </a:r>
            <a:r>
              <a:rPr lang="en-US" dirty="0" err="1"/>
              <a:t>spatial_ref_sys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0560"/>
            <a:ext cx="9144000" cy="40965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9200" y="6123543"/>
            <a:ext cx="866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Every Geometry Column is associated with a Spatial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46640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ECAC-ECF5-EA4F-A96C-74EA12E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Management (Oracle)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AF5A-A4A5-9B45-AD0B-18569345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management is the practice of </a:t>
            </a:r>
            <a:r>
              <a:rPr lang="en-US" sz="3200" dirty="0">
                <a:solidFill>
                  <a:srgbClr val="C00000"/>
                </a:solidFill>
              </a:rPr>
              <a:t>collecting, keeping, and using </a:t>
            </a:r>
            <a:r>
              <a:rPr lang="en-US" sz="3200" dirty="0"/>
              <a:t>data </a:t>
            </a:r>
            <a:r>
              <a:rPr lang="en-US" sz="3200" dirty="0">
                <a:solidFill>
                  <a:srgbClr val="00B050"/>
                </a:solidFill>
              </a:rPr>
              <a:t>securely, efficiently, and cost-effectively</a:t>
            </a:r>
            <a:r>
              <a:rPr lang="en-US" sz="3200" dirty="0"/>
              <a:t>.  </a:t>
            </a:r>
          </a:p>
          <a:p>
            <a:r>
              <a:rPr lang="en-US" sz="3200" dirty="0"/>
              <a:t>help people, organizations, and connected things </a:t>
            </a:r>
          </a:p>
          <a:p>
            <a:pPr lvl="1"/>
            <a:r>
              <a:rPr lang="en-US" sz="2800" dirty="0"/>
              <a:t>optimize the use of data within the bounds of policy and regulation </a:t>
            </a:r>
          </a:p>
          <a:p>
            <a:pPr lvl="1"/>
            <a:r>
              <a:rPr lang="en-US" sz="2800" dirty="0"/>
              <a:t>(use data to) make decisions and take actions that maximize the benefit to the organization 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86F21-6BEE-EE46-87E5-ED7E70C3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A1F9E-FBFE-2949-B56E-96BCC13E4EA3}"/>
              </a:ext>
            </a:extLst>
          </p:cNvPr>
          <p:cNvSpPr txBox="1"/>
          <p:nvPr/>
        </p:nvSpPr>
        <p:spPr>
          <a:xfrm>
            <a:off x="11899" y="6492875"/>
            <a:ext cx="608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</a:t>
            </a:r>
            <a:r>
              <a:rPr lang="en-US" dirty="0" err="1"/>
              <a:t>www.oracle.com</a:t>
            </a:r>
            <a:r>
              <a:rPr lang="en-US" dirty="0"/>
              <a:t>/database/what-is-data-management/</a:t>
            </a:r>
          </a:p>
        </p:txBody>
      </p:sp>
    </p:spTree>
    <p:extLst>
      <p:ext uri="{BB962C8B-B14F-4D97-AF65-F5344CB8AC3E}">
        <p14:creationId xmlns:p14="http://schemas.microsoft.com/office/powerpoint/2010/main" val="3592503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Geography VS Geometry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Geometry column type can hold geometric data of any type and in any (or no) projection and CRS. </a:t>
            </a:r>
          </a:p>
          <a:p>
            <a:pPr lvl="1"/>
            <a:r>
              <a:rPr lang="en-US" dirty="0"/>
              <a:t>not optimized for dealing with geodetic measurements (distances on the sphere)</a:t>
            </a:r>
          </a:p>
          <a:p>
            <a:r>
              <a:rPr lang="en-US" dirty="0"/>
              <a:t>The Geography type, (while able to handle geodetic measurements), are much more limited</a:t>
            </a:r>
          </a:p>
          <a:p>
            <a:pPr lvl="1"/>
            <a:r>
              <a:rPr lang="en-US" dirty="0"/>
              <a:t>there are fewer compatible functions when compared to Geometry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05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Effective spatial data management strategies can enable many spatial AI tasks</a:t>
            </a:r>
          </a:p>
          <a:p>
            <a:r>
              <a:rPr lang="en-US" dirty="0"/>
              <a:t>SDBMS is a software module</a:t>
            </a:r>
          </a:p>
          <a:p>
            <a:pPr lvl="1"/>
            <a:r>
              <a:rPr lang="en-US" dirty="0"/>
              <a:t>works with an underlying DBMS</a:t>
            </a:r>
          </a:p>
          <a:p>
            <a:pPr lvl="1"/>
            <a:r>
              <a:rPr lang="en-US" dirty="0"/>
              <a:t>provides spatial ADTs callable from a query language</a:t>
            </a:r>
          </a:p>
          <a:p>
            <a:pPr lvl="1"/>
            <a:r>
              <a:rPr lang="en-US" dirty="0"/>
              <a:t>provides methods for efficient processing of spatial queries (e.g., using index)</a:t>
            </a:r>
          </a:p>
          <a:p>
            <a:r>
              <a:rPr lang="en-US" dirty="0"/>
              <a:t>Components of SDBMS include</a:t>
            </a:r>
          </a:p>
          <a:p>
            <a:pPr lvl="1"/>
            <a:r>
              <a:rPr lang="en-US" dirty="0"/>
              <a:t>spatial data models, spatial data types, and operators</a:t>
            </a:r>
          </a:p>
          <a:p>
            <a:pPr lvl="1"/>
            <a:r>
              <a:rPr lang="en-US" dirty="0"/>
              <a:t>information about common spatial reference systems</a:t>
            </a:r>
          </a:p>
          <a:p>
            <a:pPr lvl="1"/>
            <a:r>
              <a:rPr lang="en-US" dirty="0"/>
              <a:t>spatial query language, processing, and optimization</a:t>
            </a:r>
          </a:p>
          <a:p>
            <a:r>
              <a:rPr lang="en-US" dirty="0"/>
              <a:t>Always handle spatial data with reference systems in mind!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F388-63B0-2643-AC81-2C8749A4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Data Can be Huge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F5D45-663F-6941-B64E-637ED032E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4043" cy="4351338"/>
          </a:xfrm>
        </p:spPr>
        <p:txBody>
          <a:bodyPr/>
          <a:lstStyle/>
          <a:p>
            <a:r>
              <a:rPr lang="en-US" dirty="0"/>
              <a:t>How to deal with large spatial data?</a:t>
            </a:r>
          </a:p>
          <a:p>
            <a:pPr lvl="1"/>
            <a:r>
              <a:rPr lang="en-US" dirty="0"/>
              <a:t>Next time - MapReduce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DF9BE-CA88-CC4C-A91E-603932EF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627" y="1447452"/>
            <a:ext cx="7258738" cy="51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5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1212-B949-F443-9686-5DBB071C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38295-E225-4541-98FF-39D609B8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PostGIS Workshop: </a:t>
            </a:r>
            <a:r>
              <a:rPr lang="en-US" dirty="0">
                <a:hlinkClick r:id="rId2"/>
              </a:rPr>
              <a:t>https://postgis.net/workshops/postgis-intro/</a:t>
            </a:r>
            <a:endParaRPr lang="en-US" dirty="0"/>
          </a:p>
          <a:p>
            <a:r>
              <a:rPr lang="en-US" dirty="0"/>
              <a:t>QGIS Tutorial: </a:t>
            </a:r>
            <a:r>
              <a:rPr lang="en-US" dirty="0">
                <a:hlinkClick r:id="rId3"/>
              </a:rPr>
              <a:t>https://www.qgistutorials.com/en/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FA2CE-FD66-1D41-A9DF-1A5113EF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72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3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'image: </a:t>
            </a:r>
            <a:r>
              <a:rPr lang="en-US" sz="2000" dirty="0" err="1">
                <a:latin typeface="+mn-lt"/>
              </a:rPr>
              <a:t>Flaticon.com</a:t>
            </a:r>
            <a:r>
              <a:rPr lang="en-US" sz="2000" dirty="0">
                <a:latin typeface="+mn-lt"/>
              </a:rPr>
              <a:t>'. These slides have been designed using resources from </a:t>
            </a:r>
            <a:r>
              <a:rPr lang="en-US" sz="2000" dirty="0" err="1">
                <a:latin typeface="+mn-lt"/>
              </a:rPr>
              <a:t>Flaticon.com</a:t>
            </a:r>
            <a:endParaRPr lang="en-US" sz="2000" dirty="0">
              <a:latin typeface="+mn-lt"/>
            </a:endParaRPr>
          </a:p>
          <a:p>
            <a:r>
              <a:rPr lang="en-US" sz="2000" dirty="0"/>
              <a:t>This presentation was adapted from the slides provided from the textbook: </a:t>
            </a:r>
            <a:r>
              <a:rPr lang="en-US" sz="2000" b="1" dirty="0"/>
              <a:t>Spatial Databases: A Tour. Authors: Shashi Shekhar and Sanjay Chawla. Publisher: Prentice Hall, 2003, </a:t>
            </a:r>
            <a:r>
              <a:rPr lang="en-US" sz="2000" dirty="0"/>
              <a:t>from the database course slides provided by </a:t>
            </a:r>
            <a:r>
              <a:rPr lang="en-US" sz="2000" b="1" dirty="0"/>
              <a:t>Cyrus Shahabi,</a:t>
            </a:r>
            <a:r>
              <a:rPr lang="en-US" sz="2000" dirty="0"/>
              <a:t> from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0000"/>
                </a:solidFill>
              </a:rPr>
              <a:t>Hart Hartmut </a:t>
            </a:r>
            <a:r>
              <a:rPr lang="en-US" sz="2000" b="1" dirty="0" err="1">
                <a:solidFill>
                  <a:srgbClr val="000000"/>
                </a:solidFill>
              </a:rPr>
              <a:t>Guting’s</a:t>
            </a:r>
            <a:r>
              <a:rPr lang="en-US" sz="2000" b="1" dirty="0">
                <a:solidFill>
                  <a:srgbClr val="000000"/>
                </a:solidFill>
              </a:rPr>
              <a:t> VLDB Journal v3, n4, October 1994, </a:t>
            </a:r>
            <a:r>
              <a:rPr lang="en-US" sz="2000" dirty="0">
                <a:solidFill>
                  <a:srgbClr val="000000"/>
                </a:solidFill>
              </a:rPr>
              <a:t>from</a:t>
            </a:r>
            <a:r>
              <a:rPr lang="en-US" sz="2000" b="1" dirty="0">
                <a:solidFill>
                  <a:srgbClr val="000000"/>
                </a:solidFill>
              </a:rPr>
              <a:t> Boundless </a:t>
            </a:r>
            <a:r>
              <a:rPr lang="en-US" sz="2000" b="1" dirty="0" err="1">
                <a:solidFill>
                  <a:srgbClr val="000000"/>
                </a:solidFill>
              </a:rPr>
              <a:t>OpenGeo</a:t>
            </a:r>
            <a:r>
              <a:rPr lang="en-US" sz="2000" b="1" dirty="0">
                <a:solidFill>
                  <a:srgbClr val="000000"/>
                </a:solidFill>
              </a:rPr>
              <a:t> tutorial.</a:t>
            </a:r>
          </a:p>
          <a:p>
            <a:r>
              <a:rPr lang="en-US" sz="2000" dirty="0"/>
              <a:t>These slides are adapted from the slides provided by Keith Clarke from his course and textbook Getting Started with Geographic Information System, Prentice Hall and from Craig Knoblock</a:t>
            </a: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Some Data Use Cases for Spatial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8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E35F33-0C1F-C94F-BFC4-213417E4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Trajectory Mining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72250F-9FEB-064D-BE8D-B554DDD7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72AA-73A5-D44F-94B3-4D82D2F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Google Shape;153;p25">
            <a:extLst>
              <a:ext uri="{FF2B5EF4-FFF2-40B4-BE49-F238E27FC236}">
                <a16:creationId xmlns:a16="http://schemas.microsoft.com/office/drawing/2014/main" id="{B76F14A2-019C-D240-A9D9-0C173054F117}"/>
              </a:ext>
            </a:extLst>
          </p:cNvPr>
          <p:cNvSpPr/>
          <p:nvPr/>
        </p:nvSpPr>
        <p:spPr>
          <a:xfrm>
            <a:off x="6992487" y="3054337"/>
            <a:ext cx="526200" cy="57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ea typeface="Arial"/>
              <a:cs typeface="Arial"/>
              <a:sym typeface="Arial"/>
            </a:endParaRPr>
          </a:p>
        </p:txBody>
      </p:sp>
      <p:pic>
        <p:nvPicPr>
          <p:cNvPr id="8" name="Google Shape;154;p25">
            <a:extLst>
              <a:ext uri="{FF2B5EF4-FFF2-40B4-BE49-F238E27FC236}">
                <a16:creationId xmlns:a16="http://schemas.microsoft.com/office/drawing/2014/main" id="{212AD7CC-5B7F-2343-996A-EC27BA03AA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21" y="1922454"/>
            <a:ext cx="1343860" cy="133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5;p25">
            <a:extLst>
              <a:ext uri="{FF2B5EF4-FFF2-40B4-BE49-F238E27FC236}">
                <a16:creationId xmlns:a16="http://schemas.microsoft.com/office/drawing/2014/main" id="{09397E8F-6CF8-FD46-8B3D-D5EE87B9B6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5419" y="2015221"/>
            <a:ext cx="1145985" cy="114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6;p25">
            <a:extLst>
              <a:ext uri="{FF2B5EF4-FFF2-40B4-BE49-F238E27FC236}">
                <a16:creationId xmlns:a16="http://schemas.microsoft.com/office/drawing/2014/main" id="{7A03D129-B7BF-974E-8F0E-71554C34C7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5071" y="3288007"/>
            <a:ext cx="1545485" cy="155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7;p25">
            <a:extLst>
              <a:ext uri="{FF2B5EF4-FFF2-40B4-BE49-F238E27FC236}">
                <a16:creationId xmlns:a16="http://schemas.microsoft.com/office/drawing/2014/main" id="{7C039BBF-C5CB-6444-A4DE-22AD3F9383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3666" y="3326500"/>
            <a:ext cx="2033705" cy="1444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58;p25">
            <a:extLst>
              <a:ext uri="{FF2B5EF4-FFF2-40B4-BE49-F238E27FC236}">
                <a16:creationId xmlns:a16="http://schemas.microsoft.com/office/drawing/2014/main" id="{D69CF05A-4CBD-DD4A-9A10-684E8DAEB856}"/>
              </a:ext>
            </a:extLst>
          </p:cNvPr>
          <p:cNvCxnSpPr/>
          <p:nvPr/>
        </p:nvCxnSpPr>
        <p:spPr>
          <a:xfrm>
            <a:off x="8154692" y="3331388"/>
            <a:ext cx="3395400" cy="21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159;p25">
            <a:extLst>
              <a:ext uri="{FF2B5EF4-FFF2-40B4-BE49-F238E27FC236}">
                <a16:creationId xmlns:a16="http://schemas.microsoft.com/office/drawing/2014/main" id="{573C54DE-D789-4541-A6A2-993EABD33D83}"/>
              </a:ext>
            </a:extLst>
          </p:cNvPr>
          <p:cNvCxnSpPr/>
          <p:nvPr/>
        </p:nvCxnSpPr>
        <p:spPr>
          <a:xfrm flipH="1">
            <a:off x="9779496" y="1819294"/>
            <a:ext cx="30000" cy="28599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" name="Google Shape;160;p25">
            <a:extLst>
              <a:ext uri="{FF2B5EF4-FFF2-40B4-BE49-F238E27FC236}">
                <a16:creationId xmlns:a16="http://schemas.microsoft.com/office/drawing/2014/main" id="{59114977-F8D1-644D-A89A-E3F9C480D799}"/>
              </a:ext>
            </a:extLst>
          </p:cNvPr>
          <p:cNvSpPr/>
          <p:nvPr/>
        </p:nvSpPr>
        <p:spPr>
          <a:xfrm>
            <a:off x="3946194" y="2160039"/>
            <a:ext cx="2135153" cy="801998"/>
          </a:xfrm>
          <a:custGeom>
            <a:avLst/>
            <a:gdLst/>
            <a:ahLst/>
            <a:cxnLst/>
            <a:rect l="l" t="t" r="r" b="b"/>
            <a:pathLst>
              <a:path w="106771" h="39970" extrusionOk="0">
                <a:moveTo>
                  <a:pt x="0" y="39970"/>
                </a:moveTo>
                <a:cubicBezTo>
                  <a:pt x="3742" y="38693"/>
                  <a:pt x="16426" y="36503"/>
                  <a:pt x="22449" y="32305"/>
                </a:cubicBezTo>
                <a:cubicBezTo>
                  <a:pt x="28472" y="28107"/>
                  <a:pt x="29841" y="18707"/>
                  <a:pt x="36138" y="14783"/>
                </a:cubicBezTo>
                <a:cubicBezTo>
                  <a:pt x="42435" y="10859"/>
                  <a:pt x="51469" y="11224"/>
                  <a:pt x="60230" y="8760"/>
                </a:cubicBezTo>
                <a:cubicBezTo>
                  <a:pt x="68991" y="6296"/>
                  <a:pt x="80945" y="0"/>
                  <a:pt x="88702" y="0"/>
                </a:cubicBezTo>
                <a:cubicBezTo>
                  <a:pt x="96459" y="0"/>
                  <a:pt x="103760" y="7300"/>
                  <a:pt x="106771" y="8760"/>
                </a:cubicBezTo>
              </a:path>
            </a:pathLst>
          </a:custGeom>
          <a:noFill/>
          <a:ln w="38100" cap="flat" cmpd="sng">
            <a:solidFill>
              <a:srgbClr val="63242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;p25">
            <a:extLst>
              <a:ext uri="{FF2B5EF4-FFF2-40B4-BE49-F238E27FC236}">
                <a16:creationId xmlns:a16="http://schemas.microsoft.com/office/drawing/2014/main" id="{AB49A789-E85A-0A4D-B70F-A62C64964A2C}"/>
              </a:ext>
            </a:extLst>
          </p:cNvPr>
          <p:cNvSpPr/>
          <p:nvPr/>
        </p:nvSpPr>
        <p:spPr>
          <a:xfrm>
            <a:off x="4230873" y="2925792"/>
            <a:ext cx="1040210" cy="574963"/>
          </a:xfrm>
          <a:custGeom>
            <a:avLst/>
            <a:gdLst/>
            <a:ahLst/>
            <a:cxnLst/>
            <a:rect l="l" t="t" r="r" b="b"/>
            <a:pathLst>
              <a:path w="52017" h="28655" extrusionOk="0">
                <a:moveTo>
                  <a:pt x="0" y="8396"/>
                </a:moveTo>
                <a:cubicBezTo>
                  <a:pt x="4837" y="8031"/>
                  <a:pt x="22906" y="7575"/>
                  <a:pt x="29020" y="6206"/>
                </a:cubicBezTo>
                <a:cubicBezTo>
                  <a:pt x="35134" y="4837"/>
                  <a:pt x="33582" y="-547"/>
                  <a:pt x="36685" y="183"/>
                </a:cubicBezTo>
                <a:cubicBezTo>
                  <a:pt x="39788" y="913"/>
                  <a:pt x="46358" y="6662"/>
                  <a:pt x="47636" y="10586"/>
                </a:cubicBezTo>
                <a:cubicBezTo>
                  <a:pt x="48914" y="14510"/>
                  <a:pt x="43621" y="20716"/>
                  <a:pt x="44351" y="23727"/>
                </a:cubicBezTo>
                <a:cubicBezTo>
                  <a:pt x="45081" y="26739"/>
                  <a:pt x="50739" y="27834"/>
                  <a:pt x="52017" y="28655"/>
                </a:cubicBezTo>
              </a:path>
            </a:pathLst>
          </a:custGeom>
          <a:noFill/>
          <a:ln w="38100" cap="flat" cmpd="sng">
            <a:solidFill>
              <a:srgbClr val="00B05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2;p25">
            <a:extLst>
              <a:ext uri="{FF2B5EF4-FFF2-40B4-BE49-F238E27FC236}">
                <a16:creationId xmlns:a16="http://schemas.microsoft.com/office/drawing/2014/main" id="{168E3513-1AE5-0D4A-97D1-A75051CEAEB1}"/>
              </a:ext>
            </a:extLst>
          </p:cNvPr>
          <p:cNvSpPr/>
          <p:nvPr/>
        </p:nvSpPr>
        <p:spPr>
          <a:xfrm>
            <a:off x="3985425" y="3413091"/>
            <a:ext cx="891469" cy="955816"/>
          </a:xfrm>
          <a:custGeom>
            <a:avLst/>
            <a:gdLst/>
            <a:ahLst/>
            <a:cxnLst/>
            <a:rect l="l" t="t" r="r" b="b"/>
            <a:pathLst>
              <a:path w="44579" h="47636" extrusionOk="0">
                <a:moveTo>
                  <a:pt x="2418" y="0"/>
                </a:moveTo>
                <a:cubicBezTo>
                  <a:pt x="2053" y="2190"/>
                  <a:pt x="-685" y="9126"/>
                  <a:pt x="228" y="13141"/>
                </a:cubicBezTo>
                <a:cubicBezTo>
                  <a:pt x="1141" y="17156"/>
                  <a:pt x="4335" y="22906"/>
                  <a:pt x="7894" y="24092"/>
                </a:cubicBezTo>
                <a:cubicBezTo>
                  <a:pt x="11453" y="25278"/>
                  <a:pt x="18297" y="19712"/>
                  <a:pt x="21582" y="20259"/>
                </a:cubicBezTo>
                <a:cubicBezTo>
                  <a:pt x="24867" y="20807"/>
                  <a:pt x="25962" y="24001"/>
                  <a:pt x="27605" y="27377"/>
                </a:cubicBezTo>
                <a:cubicBezTo>
                  <a:pt x="29248" y="30754"/>
                  <a:pt x="28609" y="37142"/>
                  <a:pt x="31438" y="40518"/>
                </a:cubicBezTo>
                <a:cubicBezTo>
                  <a:pt x="34267" y="43895"/>
                  <a:pt x="42389" y="46450"/>
                  <a:pt x="44579" y="47636"/>
                </a:cubicBezTo>
              </a:path>
            </a:pathLst>
          </a:custGeom>
          <a:noFill/>
          <a:ln w="38100" cap="flat" cmpd="sng">
            <a:solidFill>
              <a:srgbClr val="00B05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3;p25">
            <a:extLst>
              <a:ext uri="{FF2B5EF4-FFF2-40B4-BE49-F238E27FC236}">
                <a16:creationId xmlns:a16="http://schemas.microsoft.com/office/drawing/2014/main" id="{B1CEDCBF-61A9-A84E-A2E3-06EB32B10450}"/>
              </a:ext>
            </a:extLst>
          </p:cNvPr>
          <p:cNvSpPr/>
          <p:nvPr/>
        </p:nvSpPr>
        <p:spPr>
          <a:xfrm>
            <a:off x="4351316" y="3224509"/>
            <a:ext cx="2474591" cy="631024"/>
          </a:xfrm>
          <a:custGeom>
            <a:avLst/>
            <a:gdLst/>
            <a:ahLst/>
            <a:cxnLst/>
            <a:rect l="l" t="t" r="r" b="b"/>
            <a:pathLst>
              <a:path w="123745" h="31449" extrusionOk="0">
                <a:moveTo>
                  <a:pt x="0" y="6656"/>
                </a:moveTo>
                <a:cubicBezTo>
                  <a:pt x="7666" y="10306"/>
                  <a:pt x="33218" y="24634"/>
                  <a:pt x="45994" y="28558"/>
                </a:cubicBezTo>
                <a:cubicBezTo>
                  <a:pt x="58770" y="32482"/>
                  <a:pt x="68991" y="31660"/>
                  <a:pt x="76656" y="30200"/>
                </a:cubicBezTo>
                <a:cubicBezTo>
                  <a:pt x="84322" y="28740"/>
                  <a:pt x="85782" y="24725"/>
                  <a:pt x="91987" y="19797"/>
                </a:cubicBezTo>
                <a:cubicBezTo>
                  <a:pt x="98193" y="14869"/>
                  <a:pt x="108596" y="3006"/>
                  <a:pt x="113889" y="633"/>
                </a:cubicBezTo>
                <a:cubicBezTo>
                  <a:pt x="119182" y="-1740"/>
                  <a:pt x="122102" y="4740"/>
                  <a:pt x="123745" y="5561"/>
                </a:cubicBezTo>
              </a:path>
            </a:pathLst>
          </a:custGeom>
          <a:noFill/>
          <a:ln w="38100" cap="flat" cmpd="sng">
            <a:solidFill>
              <a:srgbClr val="1155C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4;p25">
            <a:extLst>
              <a:ext uri="{FF2B5EF4-FFF2-40B4-BE49-F238E27FC236}">
                <a16:creationId xmlns:a16="http://schemas.microsoft.com/office/drawing/2014/main" id="{05183F5E-26DD-E544-BCE5-540D187FAC5F}"/>
              </a:ext>
            </a:extLst>
          </p:cNvPr>
          <p:cNvSpPr/>
          <p:nvPr/>
        </p:nvSpPr>
        <p:spPr>
          <a:xfrm>
            <a:off x="4176121" y="2797546"/>
            <a:ext cx="2254458" cy="1784380"/>
          </a:xfrm>
          <a:custGeom>
            <a:avLst/>
            <a:gdLst/>
            <a:ahLst/>
            <a:cxnLst/>
            <a:rect l="l" t="t" r="r" b="b"/>
            <a:pathLst>
              <a:path w="112737" h="88930" extrusionOk="0">
                <a:moveTo>
                  <a:pt x="0" y="83227"/>
                </a:moveTo>
                <a:cubicBezTo>
                  <a:pt x="9400" y="84140"/>
                  <a:pt x="43986" y="89615"/>
                  <a:pt x="56397" y="88702"/>
                </a:cubicBezTo>
                <a:cubicBezTo>
                  <a:pt x="68808" y="87790"/>
                  <a:pt x="68717" y="82406"/>
                  <a:pt x="74466" y="77752"/>
                </a:cubicBezTo>
                <a:cubicBezTo>
                  <a:pt x="80215" y="73098"/>
                  <a:pt x="84870" y="65615"/>
                  <a:pt x="90893" y="60778"/>
                </a:cubicBezTo>
                <a:cubicBezTo>
                  <a:pt x="96916" y="55941"/>
                  <a:pt x="107410" y="55394"/>
                  <a:pt x="110604" y="48732"/>
                </a:cubicBezTo>
                <a:cubicBezTo>
                  <a:pt x="113798" y="42070"/>
                  <a:pt x="113069" y="28929"/>
                  <a:pt x="110057" y="20807"/>
                </a:cubicBezTo>
                <a:cubicBezTo>
                  <a:pt x="107046" y="12685"/>
                  <a:pt x="95455" y="3468"/>
                  <a:pt x="92535" y="0"/>
                </a:cubicBezTo>
              </a:path>
            </a:pathLst>
          </a:custGeom>
          <a:noFill/>
          <a:ln w="38100" cap="flat" cmpd="sng">
            <a:solidFill>
              <a:srgbClr val="63242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65;p25">
            <a:extLst>
              <a:ext uri="{FF2B5EF4-FFF2-40B4-BE49-F238E27FC236}">
                <a16:creationId xmlns:a16="http://schemas.microsoft.com/office/drawing/2014/main" id="{50CE8F01-1695-6B42-8B8D-6FA874349712}"/>
              </a:ext>
            </a:extLst>
          </p:cNvPr>
          <p:cNvGrpSpPr/>
          <p:nvPr/>
        </p:nvGrpSpPr>
        <p:grpSpPr>
          <a:xfrm>
            <a:off x="1017174" y="2176919"/>
            <a:ext cx="1997350" cy="1997350"/>
            <a:chOff x="-284825" y="2148676"/>
            <a:chExt cx="1997350" cy="1997350"/>
          </a:xfrm>
        </p:grpSpPr>
        <p:pic>
          <p:nvPicPr>
            <p:cNvPr id="20" name="Google Shape;166;p25">
              <a:extLst>
                <a:ext uri="{FF2B5EF4-FFF2-40B4-BE49-F238E27FC236}">
                  <a16:creationId xmlns:a16="http://schemas.microsoft.com/office/drawing/2014/main" id="{9FA725D0-5209-894B-B0E5-A7DE38C1576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284825" y="2148676"/>
              <a:ext cx="1997350" cy="199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67;p25">
              <a:extLst>
                <a:ext uri="{FF2B5EF4-FFF2-40B4-BE49-F238E27FC236}">
                  <a16:creationId xmlns:a16="http://schemas.microsoft.com/office/drawing/2014/main" id="{EDA87AA4-3E6B-4D44-8A3D-E1A51FD6908F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6100" y="2466450"/>
              <a:ext cx="468325" cy="45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68;p25">
              <a:extLst>
                <a:ext uri="{FF2B5EF4-FFF2-40B4-BE49-F238E27FC236}">
                  <a16:creationId xmlns:a16="http://schemas.microsoft.com/office/drawing/2014/main" id="{2D85B5A5-6C6D-D54B-8553-D3204972ECB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-16740" b="-16740"/>
            <a:stretch/>
          </p:blipFill>
          <p:spPr>
            <a:xfrm>
              <a:off x="426105" y="3441070"/>
              <a:ext cx="546725" cy="524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9;p25">
              <a:extLst>
                <a:ext uri="{FF2B5EF4-FFF2-40B4-BE49-F238E27FC236}">
                  <a16:creationId xmlns:a16="http://schemas.microsoft.com/office/drawing/2014/main" id="{869973F3-E4C7-1C4F-8C1E-D837BFABA79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6104" y="3007992"/>
              <a:ext cx="546715" cy="371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170;p25">
            <a:extLst>
              <a:ext uri="{FF2B5EF4-FFF2-40B4-BE49-F238E27FC236}">
                <a16:creationId xmlns:a16="http://schemas.microsoft.com/office/drawing/2014/main" id="{952AB9FC-B20D-C849-A2C6-80C85D87BADD}"/>
              </a:ext>
            </a:extLst>
          </p:cNvPr>
          <p:cNvSpPr/>
          <p:nvPr/>
        </p:nvSpPr>
        <p:spPr>
          <a:xfrm>
            <a:off x="3042414" y="3020050"/>
            <a:ext cx="526200" cy="6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ea typeface="Arial"/>
              <a:cs typeface="Arial"/>
              <a:sym typeface="Arial"/>
            </a:endParaRPr>
          </a:p>
        </p:txBody>
      </p:sp>
      <p:sp>
        <p:nvSpPr>
          <p:cNvPr id="25" name="Google Shape;171;p25">
            <a:extLst>
              <a:ext uri="{FF2B5EF4-FFF2-40B4-BE49-F238E27FC236}">
                <a16:creationId xmlns:a16="http://schemas.microsoft.com/office/drawing/2014/main" id="{635B5AAB-89D7-0B40-AB0D-5F4A64822BF7}"/>
              </a:ext>
            </a:extLst>
          </p:cNvPr>
          <p:cNvSpPr txBox="1"/>
          <p:nvPr/>
        </p:nvSpPr>
        <p:spPr>
          <a:xfrm>
            <a:off x="1053423" y="5455243"/>
            <a:ext cx="2884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ea typeface="Montserrat Medium"/>
                <a:cs typeface="Montserrat Medium"/>
                <a:sym typeface="Montserrat Medium"/>
              </a:rPr>
              <a:t>Trajectories</a:t>
            </a:r>
            <a:endParaRPr sz="3000" b="0" i="0" u="none" strike="noStrike" cap="none" dirty="0"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" name="Google Shape;172;p25">
            <a:extLst>
              <a:ext uri="{FF2B5EF4-FFF2-40B4-BE49-F238E27FC236}">
                <a16:creationId xmlns:a16="http://schemas.microsoft.com/office/drawing/2014/main" id="{3120E7C6-0EB4-F14F-9E89-D5346CCCC64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1212" y="3786016"/>
            <a:ext cx="1643673" cy="164702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3;p25">
            <a:extLst>
              <a:ext uri="{FF2B5EF4-FFF2-40B4-BE49-F238E27FC236}">
                <a16:creationId xmlns:a16="http://schemas.microsoft.com/office/drawing/2014/main" id="{79B97C63-15AC-8C43-B695-9D39570DA392}"/>
              </a:ext>
            </a:extLst>
          </p:cNvPr>
          <p:cNvSpPr txBox="1"/>
          <p:nvPr/>
        </p:nvSpPr>
        <p:spPr>
          <a:xfrm>
            <a:off x="4750978" y="5344253"/>
            <a:ext cx="18204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ea typeface="Montserrat Medium"/>
                <a:cs typeface="Montserrat Medium"/>
                <a:sym typeface="Montserrat Medium"/>
              </a:rPr>
              <a:t>Clusters</a:t>
            </a:r>
            <a:endParaRPr sz="3000" b="0" i="0" u="none" strike="noStrike" cap="none" dirty="0"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Google Shape;174;p25">
            <a:extLst>
              <a:ext uri="{FF2B5EF4-FFF2-40B4-BE49-F238E27FC236}">
                <a16:creationId xmlns:a16="http://schemas.microsoft.com/office/drawing/2014/main" id="{C85747C1-E397-0142-8578-B2FD157CF17D}"/>
              </a:ext>
            </a:extLst>
          </p:cNvPr>
          <p:cNvSpPr txBox="1"/>
          <p:nvPr/>
        </p:nvSpPr>
        <p:spPr>
          <a:xfrm>
            <a:off x="8146824" y="5363326"/>
            <a:ext cx="42834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ea typeface="Montserrat Medium"/>
                <a:cs typeface="Montserrat Medium"/>
                <a:sym typeface="Montserrat Medium"/>
              </a:rPr>
              <a:t>Mobility Behavior</a:t>
            </a:r>
            <a:endParaRPr sz="3000" b="0" i="0" u="none" strike="noStrike" cap="none" dirty="0"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C1006-4BA6-504D-986D-9BB5A187B1B9}"/>
              </a:ext>
            </a:extLst>
          </p:cNvPr>
          <p:cNvSpPr txBox="1"/>
          <p:nvPr/>
        </p:nvSpPr>
        <p:spPr>
          <a:xfrm>
            <a:off x="0" y="6329298"/>
            <a:ext cx="6559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Yue, M., Li, Y., Yang, H., Ahuja, R., </a:t>
            </a:r>
            <a:r>
              <a:rPr lang="en-US" sz="1000" b="1" dirty="0"/>
              <a:t>Chiang, Y.-Y.</a:t>
            </a:r>
            <a:r>
              <a:rPr lang="en-US" sz="1000" dirty="0"/>
              <a:t>, and Shahabi, C. (December 2019). DETECT: Deep Trajectory Clustering for Mobility-Behavior Analysis. In </a:t>
            </a:r>
            <a:r>
              <a:rPr lang="en-US" sz="1000" i="1" dirty="0"/>
              <a:t>Proceedings of the 2019 IEEE International Conference on Big Data (Big Data)</a:t>
            </a:r>
            <a:r>
              <a:rPr lang="en-US" sz="1000" dirty="0"/>
              <a:t>, pp. 988–997, Los Angeles, CA, USA</a:t>
            </a:r>
          </a:p>
        </p:txBody>
      </p:sp>
    </p:spTree>
    <p:extLst>
      <p:ext uri="{BB962C8B-B14F-4D97-AF65-F5344CB8AC3E}">
        <p14:creationId xmlns:p14="http://schemas.microsoft.com/office/powerpoint/2010/main" val="391497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E987-5B9F-3A4E-B90A-15940C3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Do these two trajectories have the same moving behavior?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C1826-3B01-DA4C-B215-42DCD2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6" name="Google Shape;191;p27">
            <a:extLst>
              <a:ext uri="{FF2B5EF4-FFF2-40B4-BE49-F238E27FC236}">
                <a16:creationId xmlns:a16="http://schemas.microsoft.com/office/drawing/2014/main" id="{0EC1BDF7-5C5A-484C-8542-BCCC00EEA767}"/>
              </a:ext>
            </a:extLst>
          </p:cNvPr>
          <p:cNvGrpSpPr/>
          <p:nvPr/>
        </p:nvGrpSpPr>
        <p:grpSpPr>
          <a:xfrm>
            <a:off x="783704" y="2533363"/>
            <a:ext cx="6026498" cy="3624323"/>
            <a:chOff x="290363" y="876042"/>
            <a:chExt cx="6778200" cy="4387800"/>
          </a:xfrm>
        </p:grpSpPr>
        <p:sp>
          <p:nvSpPr>
            <p:cNvPr id="67" name="Google Shape;192;p27">
              <a:extLst>
                <a:ext uri="{FF2B5EF4-FFF2-40B4-BE49-F238E27FC236}">
                  <a16:creationId xmlns:a16="http://schemas.microsoft.com/office/drawing/2014/main" id="{38BA1609-98CC-FD42-B391-2CAA01BF696D}"/>
                </a:ext>
              </a:extLst>
            </p:cNvPr>
            <p:cNvSpPr/>
            <p:nvPr/>
          </p:nvSpPr>
          <p:spPr>
            <a:xfrm>
              <a:off x="290363" y="876042"/>
              <a:ext cx="6778200" cy="4387800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93;p27">
              <a:extLst>
                <a:ext uri="{FF2B5EF4-FFF2-40B4-BE49-F238E27FC236}">
                  <a16:creationId xmlns:a16="http://schemas.microsoft.com/office/drawing/2014/main" id="{C2C3A46B-4867-1E47-BF84-D276C4730BF2}"/>
                </a:ext>
              </a:extLst>
            </p:cNvPr>
            <p:cNvGrpSpPr/>
            <p:nvPr/>
          </p:nvGrpSpPr>
          <p:grpSpPr>
            <a:xfrm>
              <a:off x="866775" y="1392393"/>
              <a:ext cx="6143548" cy="3545214"/>
              <a:chOff x="866775" y="1392393"/>
              <a:chExt cx="6143548" cy="3545214"/>
            </a:xfrm>
          </p:grpSpPr>
          <p:sp>
            <p:nvSpPr>
              <p:cNvPr id="87" name="Google Shape;212;p27">
                <a:extLst>
                  <a:ext uri="{FF2B5EF4-FFF2-40B4-BE49-F238E27FC236}">
                    <a16:creationId xmlns:a16="http://schemas.microsoft.com/office/drawing/2014/main" id="{A2911CEC-398B-6F4E-AE47-48A91E8B5F0D}"/>
                  </a:ext>
                </a:extLst>
              </p:cNvPr>
              <p:cNvSpPr/>
              <p:nvPr/>
            </p:nvSpPr>
            <p:spPr>
              <a:xfrm>
                <a:off x="1171249" y="2946698"/>
                <a:ext cx="1463104" cy="1184300"/>
              </a:xfrm>
              <a:custGeom>
                <a:avLst/>
                <a:gdLst/>
                <a:ahLst/>
                <a:cxnLst/>
                <a:rect l="l" t="t" r="r" b="b"/>
                <a:pathLst>
                  <a:path w="65913" h="60960" extrusionOk="0">
                    <a:moveTo>
                      <a:pt x="0" y="60960"/>
                    </a:moveTo>
                    <a:cubicBezTo>
                      <a:pt x="15397" y="35298"/>
                      <a:pt x="41971" y="17956"/>
                      <a:pt x="65913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213;p27">
                <a:extLst>
                  <a:ext uri="{FF2B5EF4-FFF2-40B4-BE49-F238E27FC236}">
                    <a16:creationId xmlns:a16="http://schemas.microsoft.com/office/drawing/2014/main" id="{F92D6B11-1990-D240-BC3D-4E8D71A9EBEB}"/>
                  </a:ext>
                </a:extLst>
              </p:cNvPr>
              <p:cNvSpPr/>
              <p:nvPr/>
            </p:nvSpPr>
            <p:spPr>
              <a:xfrm>
                <a:off x="2642874" y="2324976"/>
                <a:ext cx="1183975" cy="621672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33147" extrusionOk="0">
                    <a:moveTo>
                      <a:pt x="0" y="33147"/>
                    </a:moveTo>
                    <a:cubicBezTo>
                      <a:pt x="7395" y="28362"/>
                      <a:pt x="15594" y="24944"/>
                      <a:pt x="23241" y="20574"/>
                    </a:cubicBezTo>
                    <a:cubicBezTo>
                      <a:pt x="23734" y="20292"/>
                      <a:pt x="25304" y="19992"/>
                      <a:pt x="24765" y="19812"/>
                    </a:cubicBezTo>
                    <a:cubicBezTo>
                      <a:pt x="22713" y="19128"/>
                      <a:pt x="19817" y="18664"/>
                      <a:pt x="18288" y="20193"/>
                    </a:cubicBezTo>
                    <a:cubicBezTo>
                      <a:pt x="15745" y="22736"/>
                      <a:pt x="22950" y="28768"/>
                      <a:pt x="26289" y="27432"/>
                    </a:cubicBezTo>
                    <a:cubicBezTo>
                      <a:pt x="29643" y="26090"/>
                      <a:pt x="31806" y="16764"/>
                      <a:pt x="28194" y="16764"/>
                    </a:cubicBezTo>
                    <a:cubicBezTo>
                      <a:pt x="22610" y="16764"/>
                      <a:pt x="16980" y="18844"/>
                      <a:pt x="12192" y="21717"/>
                    </a:cubicBezTo>
                    <a:cubicBezTo>
                      <a:pt x="9861" y="23115"/>
                      <a:pt x="14441" y="27924"/>
                      <a:pt x="17145" y="28194"/>
                    </a:cubicBezTo>
                    <a:cubicBezTo>
                      <a:pt x="21259" y="28605"/>
                      <a:pt x="26198" y="28599"/>
                      <a:pt x="29337" y="25908"/>
                    </a:cubicBezTo>
                    <a:cubicBezTo>
                      <a:pt x="32331" y="23342"/>
                      <a:pt x="33341" y="18303"/>
                      <a:pt x="32385" y="14478"/>
                    </a:cubicBezTo>
                    <a:cubicBezTo>
                      <a:pt x="31840" y="12298"/>
                      <a:pt x="35368" y="11114"/>
                      <a:pt x="36957" y="9525"/>
                    </a:cubicBezTo>
                    <a:cubicBezTo>
                      <a:pt x="40893" y="5589"/>
                      <a:pt x="45107" y="0"/>
                      <a:pt x="50673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214;p27">
                <a:extLst>
                  <a:ext uri="{FF2B5EF4-FFF2-40B4-BE49-F238E27FC236}">
                    <a16:creationId xmlns:a16="http://schemas.microsoft.com/office/drawing/2014/main" id="{B5770824-0B1B-554E-A5FD-9F7062119110}"/>
                  </a:ext>
                </a:extLst>
              </p:cNvPr>
              <p:cNvSpPr/>
              <p:nvPr/>
            </p:nvSpPr>
            <p:spPr>
              <a:xfrm>
                <a:off x="3826940" y="1392393"/>
                <a:ext cx="1419419" cy="932637"/>
              </a:xfrm>
              <a:custGeom>
                <a:avLst/>
                <a:gdLst/>
                <a:ahLst/>
                <a:cxnLst/>
                <a:rect l="l" t="t" r="r" b="b"/>
                <a:pathLst>
                  <a:path w="63945" h="48006" extrusionOk="0">
                    <a:moveTo>
                      <a:pt x="0" y="48006"/>
                    </a:moveTo>
                    <a:cubicBezTo>
                      <a:pt x="4919" y="44317"/>
                      <a:pt x="10542" y="41300"/>
                      <a:pt x="14478" y="36576"/>
                    </a:cubicBezTo>
                    <a:cubicBezTo>
                      <a:pt x="20726" y="29079"/>
                      <a:pt x="21672" y="14487"/>
                      <a:pt x="31242" y="12573"/>
                    </a:cubicBezTo>
                    <a:cubicBezTo>
                      <a:pt x="36377" y="11546"/>
                      <a:pt x="35682" y="22083"/>
                      <a:pt x="37338" y="27051"/>
                    </a:cubicBezTo>
                    <a:cubicBezTo>
                      <a:pt x="38764" y="31329"/>
                      <a:pt x="44303" y="34928"/>
                      <a:pt x="48768" y="34290"/>
                    </a:cubicBezTo>
                    <a:cubicBezTo>
                      <a:pt x="56160" y="33234"/>
                      <a:pt x="62007" y="24815"/>
                      <a:pt x="63627" y="17526"/>
                    </a:cubicBezTo>
                    <a:cubicBezTo>
                      <a:pt x="64897" y="11811"/>
                      <a:pt x="59866" y="5236"/>
                      <a:pt x="6248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" name="Google Shape;215;p27">
                <a:extLst>
                  <a:ext uri="{FF2B5EF4-FFF2-40B4-BE49-F238E27FC236}">
                    <a16:creationId xmlns:a16="http://schemas.microsoft.com/office/drawing/2014/main" id="{8E027308-00AD-A744-9D61-6A0C1DA85672}"/>
                  </a:ext>
                </a:extLst>
              </p:cNvPr>
              <p:cNvSpPr/>
              <p:nvPr/>
            </p:nvSpPr>
            <p:spPr>
              <a:xfrm>
                <a:off x="3826896" y="4259573"/>
                <a:ext cx="820353" cy="155439"/>
              </a:xfrm>
              <a:custGeom>
                <a:avLst/>
                <a:gdLst/>
                <a:ahLst/>
                <a:cxnLst/>
                <a:rect l="l" t="t" r="r" b="b"/>
                <a:pathLst>
                  <a:path w="36957" h="8001" extrusionOk="0">
                    <a:moveTo>
                      <a:pt x="0" y="0"/>
                    </a:moveTo>
                    <a:cubicBezTo>
                      <a:pt x="4463" y="7014"/>
                      <a:pt x="15309" y="8001"/>
                      <a:pt x="23622" y="8001"/>
                    </a:cubicBezTo>
                    <a:cubicBezTo>
                      <a:pt x="28321" y="8001"/>
                      <a:pt x="32258" y="3429"/>
                      <a:pt x="36957" y="3429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1" name="Google Shape;216;p27">
                <a:extLst>
                  <a:ext uri="{FF2B5EF4-FFF2-40B4-BE49-F238E27FC236}">
                    <a16:creationId xmlns:a16="http://schemas.microsoft.com/office/drawing/2014/main" id="{401C352A-3EC3-124A-91FB-B0C81C3D7416}"/>
                  </a:ext>
                </a:extLst>
              </p:cNvPr>
              <p:cNvSpPr/>
              <p:nvPr/>
            </p:nvSpPr>
            <p:spPr>
              <a:xfrm>
                <a:off x="4638871" y="3901486"/>
                <a:ext cx="608922" cy="421907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21717" extrusionOk="0">
                    <a:moveTo>
                      <a:pt x="0" y="21717"/>
                    </a:moveTo>
                    <a:cubicBezTo>
                      <a:pt x="7598" y="19964"/>
                      <a:pt x="16091" y="19712"/>
                      <a:pt x="22479" y="15240"/>
                    </a:cubicBezTo>
                    <a:cubicBezTo>
                      <a:pt x="26855" y="12177"/>
                      <a:pt x="27432" y="5342"/>
                      <a:pt x="2743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" name="Google Shape;217;p27">
                <a:extLst>
                  <a:ext uri="{FF2B5EF4-FFF2-40B4-BE49-F238E27FC236}">
                    <a16:creationId xmlns:a16="http://schemas.microsoft.com/office/drawing/2014/main" id="{DD3CC3AF-BA8D-1042-AB8E-B013F1658296}"/>
                  </a:ext>
                </a:extLst>
              </p:cNvPr>
              <p:cNvSpPr/>
              <p:nvPr/>
            </p:nvSpPr>
            <p:spPr>
              <a:xfrm>
                <a:off x="5246421" y="1740261"/>
                <a:ext cx="1763902" cy="2161348"/>
              </a:xfrm>
              <a:custGeom>
                <a:avLst/>
                <a:gdLst/>
                <a:ahLst/>
                <a:cxnLst/>
                <a:rect l="l" t="t" r="r" b="b"/>
                <a:pathLst>
                  <a:path w="79464" h="111252" extrusionOk="0">
                    <a:moveTo>
                      <a:pt x="0" y="111252"/>
                    </a:moveTo>
                    <a:cubicBezTo>
                      <a:pt x="2812" y="102113"/>
                      <a:pt x="5102" y="88362"/>
                      <a:pt x="14478" y="86487"/>
                    </a:cubicBezTo>
                    <a:cubicBezTo>
                      <a:pt x="24691" y="84444"/>
                      <a:pt x="37245" y="92921"/>
                      <a:pt x="45720" y="86868"/>
                    </a:cubicBezTo>
                    <a:cubicBezTo>
                      <a:pt x="47977" y="85256"/>
                      <a:pt x="49246" y="81348"/>
                      <a:pt x="48006" y="78867"/>
                    </a:cubicBezTo>
                    <a:cubicBezTo>
                      <a:pt x="46118" y="75091"/>
                      <a:pt x="36258" y="72708"/>
                      <a:pt x="39243" y="69723"/>
                    </a:cubicBezTo>
                    <a:cubicBezTo>
                      <a:pt x="39584" y="69382"/>
                      <a:pt x="43345" y="67443"/>
                      <a:pt x="44196" y="67056"/>
                    </a:cubicBezTo>
                    <a:cubicBezTo>
                      <a:pt x="48151" y="65258"/>
                      <a:pt x="52509" y="69633"/>
                      <a:pt x="56769" y="70485"/>
                    </a:cubicBezTo>
                    <a:cubicBezTo>
                      <a:pt x="63707" y="71873"/>
                      <a:pt x="72941" y="68932"/>
                      <a:pt x="76581" y="62865"/>
                    </a:cubicBezTo>
                    <a:cubicBezTo>
                      <a:pt x="78032" y="60447"/>
                      <a:pt x="76982" y="57203"/>
                      <a:pt x="77724" y="54483"/>
                    </a:cubicBezTo>
                    <a:cubicBezTo>
                      <a:pt x="78794" y="50560"/>
                      <a:pt x="80708" y="45415"/>
                      <a:pt x="78105" y="42291"/>
                    </a:cubicBezTo>
                    <a:cubicBezTo>
                      <a:pt x="74451" y="37906"/>
                      <a:pt x="67381" y="38368"/>
                      <a:pt x="62103" y="36195"/>
                    </a:cubicBezTo>
                    <a:cubicBezTo>
                      <a:pt x="60357" y="35476"/>
                      <a:pt x="57139" y="36141"/>
                      <a:pt x="56769" y="34290"/>
                    </a:cubicBezTo>
                    <a:cubicBezTo>
                      <a:pt x="55869" y="29790"/>
                      <a:pt x="60198" y="25545"/>
                      <a:pt x="60198" y="20955"/>
                    </a:cubicBezTo>
                    <a:cubicBezTo>
                      <a:pt x="60198" y="13771"/>
                      <a:pt x="40271" y="31048"/>
                      <a:pt x="38862" y="24003"/>
                    </a:cubicBezTo>
                    <a:cubicBezTo>
                      <a:pt x="37446" y="16923"/>
                      <a:pt x="50521" y="15392"/>
                      <a:pt x="55626" y="10287"/>
                    </a:cubicBezTo>
                    <a:cubicBezTo>
                      <a:pt x="58244" y="7669"/>
                      <a:pt x="59817" y="3703"/>
                      <a:pt x="59817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" name="Google Shape;218;p27">
                <a:extLst>
                  <a:ext uri="{FF2B5EF4-FFF2-40B4-BE49-F238E27FC236}">
                    <a16:creationId xmlns:a16="http://schemas.microsoft.com/office/drawing/2014/main" id="{C25369F8-53CD-1341-8EA3-016AF8B11AC5}"/>
                  </a:ext>
                </a:extLst>
              </p:cNvPr>
              <p:cNvSpPr/>
              <p:nvPr/>
            </p:nvSpPr>
            <p:spPr>
              <a:xfrm>
                <a:off x="866775" y="3509209"/>
                <a:ext cx="462805" cy="4218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9;p27">
                <a:extLst>
                  <a:ext uri="{FF2B5EF4-FFF2-40B4-BE49-F238E27FC236}">
                    <a16:creationId xmlns:a16="http://schemas.microsoft.com/office/drawing/2014/main" id="{585BC876-4BD5-CB45-B811-59BE6B1E7B4E}"/>
                  </a:ext>
                </a:extLst>
              </p:cNvPr>
              <p:cNvSpPr txBox="1"/>
              <p:nvPr/>
            </p:nvSpPr>
            <p:spPr>
              <a:xfrm>
                <a:off x="932305" y="3572150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1</a:t>
                </a:r>
                <a:endParaRPr sz="1800" dirty="0"/>
              </a:p>
            </p:txBody>
          </p:sp>
          <p:sp>
            <p:nvSpPr>
              <p:cNvPr id="95" name="Google Shape;220;p27">
                <a:extLst>
                  <a:ext uri="{FF2B5EF4-FFF2-40B4-BE49-F238E27FC236}">
                    <a16:creationId xmlns:a16="http://schemas.microsoft.com/office/drawing/2014/main" id="{F0B49D69-9F5A-ED41-B607-AD77D81231E7}"/>
                  </a:ext>
                </a:extLst>
              </p:cNvPr>
              <p:cNvSpPr/>
              <p:nvPr/>
            </p:nvSpPr>
            <p:spPr>
              <a:xfrm>
                <a:off x="4317482" y="4515807"/>
                <a:ext cx="465001" cy="4218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1;p27">
                <a:extLst>
                  <a:ext uri="{FF2B5EF4-FFF2-40B4-BE49-F238E27FC236}">
                    <a16:creationId xmlns:a16="http://schemas.microsoft.com/office/drawing/2014/main" id="{FBD10DBC-E43B-504F-82BB-CCB4EF511754}"/>
                  </a:ext>
                </a:extLst>
              </p:cNvPr>
              <p:cNvSpPr txBox="1"/>
              <p:nvPr/>
            </p:nvSpPr>
            <p:spPr>
              <a:xfrm>
                <a:off x="4383012" y="4578748"/>
                <a:ext cx="333900" cy="2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2</a:t>
                </a:r>
                <a:endParaRPr sz="1800" dirty="0"/>
              </a:p>
            </p:txBody>
          </p:sp>
        </p:grpSp>
      </p:grpSp>
      <p:sp>
        <p:nvSpPr>
          <p:cNvPr id="102" name="Google Shape;227;p27">
            <a:extLst>
              <a:ext uri="{FF2B5EF4-FFF2-40B4-BE49-F238E27FC236}">
                <a16:creationId xmlns:a16="http://schemas.microsoft.com/office/drawing/2014/main" id="{E0432063-8B11-EF46-8B70-DD575BDAC805}"/>
              </a:ext>
            </a:extLst>
          </p:cNvPr>
          <p:cNvSpPr/>
          <p:nvPr/>
        </p:nvSpPr>
        <p:spPr>
          <a:xfrm>
            <a:off x="8015763" y="4371427"/>
            <a:ext cx="292315" cy="233209"/>
          </a:xfrm>
          <a:custGeom>
            <a:avLst/>
            <a:gdLst/>
            <a:ahLst/>
            <a:cxnLst/>
            <a:rect l="l" t="t" r="r" b="b"/>
            <a:pathLst>
              <a:path w="65913" h="60960" extrusionOk="0">
                <a:moveTo>
                  <a:pt x="0" y="60960"/>
                </a:moveTo>
                <a:cubicBezTo>
                  <a:pt x="15397" y="35298"/>
                  <a:pt x="41971" y="17956"/>
                  <a:pt x="65913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Google Shape;228;p27">
            <a:extLst>
              <a:ext uri="{FF2B5EF4-FFF2-40B4-BE49-F238E27FC236}">
                <a16:creationId xmlns:a16="http://schemas.microsoft.com/office/drawing/2014/main" id="{D5744BB6-EB2B-9241-9C7F-446395B1893C}"/>
              </a:ext>
            </a:extLst>
          </p:cNvPr>
          <p:cNvSpPr/>
          <p:nvPr/>
        </p:nvSpPr>
        <p:spPr>
          <a:xfrm>
            <a:off x="8309747" y="4248994"/>
            <a:ext cx="236516" cy="122448"/>
          </a:xfrm>
          <a:custGeom>
            <a:avLst/>
            <a:gdLst/>
            <a:ahLst/>
            <a:cxnLst/>
            <a:rect l="l" t="t" r="r" b="b"/>
            <a:pathLst>
              <a:path w="50673" h="33147" extrusionOk="0">
                <a:moveTo>
                  <a:pt x="0" y="33147"/>
                </a:moveTo>
                <a:cubicBezTo>
                  <a:pt x="7395" y="28362"/>
                  <a:pt x="15594" y="24944"/>
                  <a:pt x="23241" y="20574"/>
                </a:cubicBezTo>
                <a:cubicBezTo>
                  <a:pt x="23734" y="20292"/>
                  <a:pt x="25304" y="19992"/>
                  <a:pt x="24765" y="19812"/>
                </a:cubicBezTo>
                <a:cubicBezTo>
                  <a:pt x="22713" y="19128"/>
                  <a:pt x="19817" y="18664"/>
                  <a:pt x="18288" y="20193"/>
                </a:cubicBezTo>
                <a:cubicBezTo>
                  <a:pt x="15745" y="22736"/>
                  <a:pt x="22950" y="28768"/>
                  <a:pt x="26289" y="27432"/>
                </a:cubicBezTo>
                <a:cubicBezTo>
                  <a:pt x="29643" y="26090"/>
                  <a:pt x="31806" y="16764"/>
                  <a:pt x="28194" y="16764"/>
                </a:cubicBezTo>
                <a:cubicBezTo>
                  <a:pt x="22610" y="16764"/>
                  <a:pt x="16980" y="18844"/>
                  <a:pt x="12192" y="21717"/>
                </a:cubicBezTo>
                <a:cubicBezTo>
                  <a:pt x="9861" y="23115"/>
                  <a:pt x="14441" y="27924"/>
                  <a:pt x="17145" y="28194"/>
                </a:cubicBezTo>
                <a:cubicBezTo>
                  <a:pt x="21259" y="28605"/>
                  <a:pt x="26198" y="28599"/>
                  <a:pt x="29337" y="25908"/>
                </a:cubicBezTo>
                <a:cubicBezTo>
                  <a:pt x="32331" y="23342"/>
                  <a:pt x="33341" y="18303"/>
                  <a:pt x="32385" y="14478"/>
                </a:cubicBezTo>
                <a:cubicBezTo>
                  <a:pt x="31840" y="12298"/>
                  <a:pt x="35368" y="11114"/>
                  <a:pt x="36957" y="9525"/>
                </a:cubicBezTo>
                <a:cubicBezTo>
                  <a:pt x="40893" y="5589"/>
                  <a:pt x="45107" y="0"/>
                  <a:pt x="50673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Google Shape;229;p27">
            <a:extLst>
              <a:ext uri="{FF2B5EF4-FFF2-40B4-BE49-F238E27FC236}">
                <a16:creationId xmlns:a16="http://schemas.microsoft.com/office/drawing/2014/main" id="{12303D81-4564-C84E-9726-4CA3F65413CE}"/>
              </a:ext>
            </a:extLst>
          </p:cNvPr>
          <p:cNvSpPr/>
          <p:nvPr/>
        </p:nvSpPr>
        <p:spPr>
          <a:xfrm>
            <a:off x="8546285" y="4065344"/>
            <a:ext cx="283587" cy="183652"/>
          </a:xfrm>
          <a:custGeom>
            <a:avLst/>
            <a:gdLst/>
            <a:ahLst/>
            <a:cxnLst/>
            <a:rect l="l" t="t" r="r" b="b"/>
            <a:pathLst>
              <a:path w="63945" h="48006" extrusionOk="0">
                <a:moveTo>
                  <a:pt x="0" y="48006"/>
                </a:moveTo>
                <a:cubicBezTo>
                  <a:pt x="4919" y="44317"/>
                  <a:pt x="10542" y="41300"/>
                  <a:pt x="14478" y="36576"/>
                </a:cubicBezTo>
                <a:cubicBezTo>
                  <a:pt x="20726" y="29079"/>
                  <a:pt x="21672" y="14487"/>
                  <a:pt x="31242" y="12573"/>
                </a:cubicBezTo>
                <a:cubicBezTo>
                  <a:pt x="36377" y="11546"/>
                  <a:pt x="35682" y="22083"/>
                  <a:pt x="37338" y="27051"/>
                </a:cubicBezTo>
                <a:cubicBezTo>
                  <a:pt x="38764" y="31329"/>
                  <a:pt x="44303" y="34928"/>
                  <a:pt x="48768" y="34290"/>
                </a:cubicBezTo>
                <a:cubicBezTo>
                  <a:pt x="56160" y="33234"/>
                  <a:pt x="62007" y="24815"/>
                  <a:pt x="63627" y="17526"/>
                </a:cubicBezTo>
                <a:cubicBezTo>
                  <a:pt x="64897" y="11811"/>
                  <a:pt x="59866" y="5236"/>
                  <a:pt x="62484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Google Shape;230;p27">
            <a:extLst>
              <a:ext uri="{FF2B5EF4-FFF2-40B4-BE49-F238E27FC236}">
                <a16:creationId xmlns:a16="http://schemas.microsoft.com/office/drawing/2014/main" id="{4A18CDD9-2997-FA46-AEAB-57B3539A4D27}"/>
              </a:ext>
            </a:extLst>
          </p:cNvPr>
          <p:cNvSpPr/>
          <p:nvPr/>
        </p:nvSpPr>
        <p:spPr>
          <a:xfrm>
            <a:off x="9272085" y="4561970"/>
            <a:ext cx="217678" cy="34387"/>
          </a:xfrm>
          <a:custGeom>
            <a:avLst/>
            <a:gdLst/>
            <a:ahLst/>
            <a:cxnLst/>
            <a:rect l="l" t="t" r="r" b="b"/>
            <a:pathLst>
              <a:path w="36957" h="8001" extrusionOk="0">
                <a:moveTo>
                  <a:pt x="0" y="0"/>
                </a:moveTo>
                <a:cubicBezTo>
                  <a:pt x="4463" y="7014"/>
                  <a:pt x="15309" y="8001"/>
                  <a:pt x="23622" y="8001"/>
                </a:cubicBezTo>
                <a:cubicBezTo>
                  <a:pt x="28321" y="8001"/>
                  <a:pt x="32258" y="3429"/>
                  <a:pt x="36957" y="3429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Google Shape;231;p27">
            <a:extLst>
              <a:ext uri="{FF2B5EF4-FFF2-40B4-BE49-F238E27FC236}">
                <a16:creationId xmlns:a16="http://schemas.microsoft.com/office/drawing/2014/main" id="{FC2A5C8E-C7E8-A248-BDAB-ACAC783A4577}"/>
              </a:ext>
            </a:extLst>
          </p:cNvPr>
          <p:cNvSpPr/>
          <p:nvPr/>
        </p:nvSpPr>
        <p:spPr>
          <a:xfrm>
            <a:off x="9487555" y="4482749"/>
            <a:ext cx="161575" cy="93336"/>
          </a:xfrm>
          <a:custGeom>
            <a:avLst/>
            <a:gdLst/>
            <a:ahLst/>
            <a:cxnLst/>
            <a:rect l="l" t="t" r="r" b="b"/>
            <a:pathLst>
              <a:path w="27432" h="21717" extrusionOk="0">
                <a:moveTo>
                  <a:pt x="0" y="21717"/>
                </a:moveTo>
                <a:cubicBezTo>
                  <a:pt x="7598" y="19964"/>
                  <a:pt x="16091" y="19712"/>
                  <a:pt x="22479" y="15240"/>
                </a:cubicBezTo>
                <a:cubicBezTo>
                  <a:pt x="26855" y="12177"/>
                  <a:pt x="27432" y="5342"/>
                  <a:pt x="27432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Google Shape;232;p27">
            <a:extLst>
              <a:ext uri="{FF2B5EF4-FFF2-40B4-BE49-F238E27FC236}">
                <a16:creationId xmlns:a16="http://schemas.microsoft.com/office/drawing/2014/main" id="{12F9EDB5-EAA0-2A4A-9DCD-C957C8169628}"/>
              </a:ext>
            </a:extLst>
          </p:cNvPr>
          <p:cNvSpPr/>
          <p:nvPr/>
        </p:nvSpPr>
        <p:spPr>
          <a:xfrm>
            <a:off x="9648778" y="4004613"/>
            <a:ext cx="468045" cy="478142"/>
          </a:xfrm>
          <a:custGeom>
            <a:avLst/>
            <a:gdLst/>
            <a:ahLst/>
            <a:cxnLst/>
            <a:rect l="l" t="t" r="r" b="b"/>
            <a:pathLst>
              <a:path w="79464" h="111252" extrusionOk="0">
                <a:moveTo>
                  <a:pt x="0" y="111252"/>
                </a:moveTo>
                <a:cubicBezTo>
                  <a:pt x="2812" y="102113"/>
                  <a:pt x="5102" y="88362"/>
                  <a:pt x="14478" y="86487"/>
                </a:cubicBezTo>
                <a:cubicBezTo>
                  <a:pt x="24691" y="84444"/>
                  <a:pt x="37245" y="92921"/>
                  <a:pt x="45720" y="86868"/>
                </a:cubicBezTo>
                <a:cubicBezTo>
                  <a:pt x="47977" y="85256"/>
                  <a:pt x="49246" y="81348"/>
                  <a:pt x="48006" y="78867"/>
                </a:cubicBezTo>
                <a:cubicBezTo>
                  <a:pt x="46118" y="75091"/>
                  <a:pt x="36258" y="72708"/>
                  <a:pt x="39243" y="69723"/>
                </a:cubicBezTo>
                <a:cubicBezTo>
                  <a:pt x="39584" y="69382"/>
                  <a:pt x="43345" y="67443"/>
                  <a:pt x="44196" y="67056"/>
                </a:cubicBezTo>
                <a:cubicBezTo>
                  <a:pt x="48151" y="65258"/>
                  <a:pt x="52509" y="69633"/>
                  <a:pt x="56769" y="70485"/>
                </a:cubicBezTo>
                <a:cubicBezTo>
                  <a:pt x="63707" y="71873"/>
                  <a:pt x="72941" y="68932"/>
                  <a:pt x="76581" y="62865"/>
                </a:cubicBezTo>
                <a:cubicBezTo>
                  <a:pt x="78032" y="60447"/>
                  <a:pt x="76982" y="57203"/>
                  <a:pt x="77724" y="54483"/>
                </a:cubicBezTo>
                <a:cubicBezTo>
                  <a:pt x="78794" y="50560"/>
                  <a:pt x="80708" y="45415"/>
                  <a:pt x="78105" y="42291"/>
                </a:cubicBezTo>
                <a:cubicBezTo>
                  <a:pt x="74451" y="37906"/>
                  <a:pt x="67381" y="38368"/>
                  <a:pt x="62103" y="36195"/>
                </a:cubicBezTo>
                <a:cubicBezTo>
                  <a:pt x="60357" y="35476"/>
                  <a:pt x="57139" y="36141"/>
                  <a:pt x="56769" y="34290"/>
                </a:cubicBezTo>
                <a:cubicBezTo>
                  <a:pt x="55869" y="29790"/>
                  <a:pt x="60198" y="25545"/>
                  <a:pt x="60198" y="20955"/>
                </a:cubicBezTo>
                <a:cubicBezTo>
                  <a:pt x="60198" y="13771"/>
                  <a:pt x="40271" y="31048"/>
                  <a:pt x="38862" y="24003"/>
                </a:cubicBezTo>
                <a:cubicBezTo>
                  <a:pt x="37446" y="16923"/>
                  <a:pt x="50521" y="15392"/>
                  <a:pt x="55626" y="10287"/>
                </a:cubicBezTo>
                <a:cubicBezTo>
                  <a:pt x="58244" y="7669"/>
                  <a:pt x="59817" y="3703"/>
                  <a:pt x="59817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Google Shape;233;p27">
            <a:extLst>
              <a:ext uri="{FF2B5EF4-FFF2-40B4-BE49-F238E27FC236}">
                <a16:creationId xmlns:a16="http://schemas.microsoft.com/office/drawing/2014/main" id="{6E47303A-B934-2141-A46F-3992CBFFC060}"/>
              </a:ext>
            </a:extLst>
          </p:cNvPr>
          <p:cNvSpPr txBox="1"/>
          <p:nvPr/>
        </p:nvSpPr>
        <p:spPr>
          <a:xfrm>
            <a:off x="8936352" y="4082738"/>
            <a:ext cx="225892" cy="2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≠</a:t>
            </a:r>
            <a:endParaRPr sz="300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79BF43F-03F1-6E46-BD1A-2A3D345B2FF7}"/>
              </a:ext>
            </a:extLst>
          </p:cNvPr>
          <p:cNvGrpSpPr/>
          <p:nvPr/>
        </p:nvGrpSpPr>
        <p:grpSpPr>
          <a:xfrm>
            <a:off x="7350375" y="2948342"/>
            <a:ext cx="3786375" cy="655200"/>
            <a:chOff x="636104" y="1690688"/>
            <a:chExt cx="3786375" cy="655200"/>
          </a:xfrm>
        </p:grpSpPr>
        <p:sp>
          <p:nvSpPr>
            <p:cNvPr id="65" name="Google Shape;189;p27">
              <a:extLst>
                <a:ext uri="{FF2B5EF4-FFF2-40B4-BE49-F238E27FC236}">
                  <a16:creationId xmlns:a16="http://schemas.microsoft.com/office/drawing/2014/main" id="{55507997-42AE-5E4A-B774-A591818EE630}"/>
                </a:ext>
              </a:extLst>
            </p:cNvPr>
            <p:cNvSpPr txBox="1"/>
            <p:nvPr/>
          </p:nvSpPr>
          <p:spPr>
            <a:xfrm>
              <a:off x="636104" y="1690688"/>
              <a:ext cx="3786375" cy="6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Shapes</a:t>
              </a:r>
              <a:r>
                <a:rPr lang="en-US" sz="2400" dirty="0">
                  <a:latin typeface="Open Sans"/>
                  <a:ea typeface="Open Sans"/>
                  <a:cs typeface="Open Sans"/>
                  <a:sym typeface="Open Sans"/>
                </a:rPr>
                <a:t>            Distance</a:t>
              </a:r>
              <a:endParaRPr sz="24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247;p27">
              <a:extLst>
                <a:ext uri="{FF2B5EF4-FFF2-40B4-BE49-F238E27FC236}">
                  <a16:creationId xmlns:a16="http://schemas.microsoft.com/office/drawing/2014/main" id="{5AF7F609-7F0E-6E41-8F1B-400DB7EEA5E0}"/>
                </a:ext>
              </a:extLst>
            </p:cNvPr>
            <p:cNvSpPr/>
            <p:nvPr/>
          </p:nvSpPr>
          <p:spPr>
            <a:xfrm>
              <a:off x="1779623" y="1877288"/>
              <a:ext cx="437700" cy="468600"/>
            </a:xfrm>
            <a:prstGeom prst="mathMultiply">
              <a:avLst>
                <a:gd name="adj1" fmla="val 2352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8;p27">
              <a:extLst>
                <a:ext uri="{FF2B5EF4-FFF2-40B4-BE49-F238E27FC236}">
                  <a16:creationId xmlns:a16="http://schemas.microsoft.com/office/drawing/2014/main" id="{1C437C42-9A69-D344-92F1-12D03C25E998}"/>
                </a:ext>
              </a:extLst>
            </p:cNvPr>
            <p:cNvSpPr/>
            <p:nvPr/>
          </p:nvSpPr>
          <p:spPr>
            <a:xfrm>
              <a:off x="3943248" y="1877288"/>
              <a:ext cx="437700" cy="468600"/>
            </a:xfrm>
            <a:prstGeom prst="mathMultiply">
              <a:avLst>
                <a:gd name="adj1" fmla="val 2352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647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12549</TotalTime>
  <Words>2785</Words>
  <Application>Microsoft Macintosh PowerPoint</Application>
  <PresentationFormat>Widescreen</PresentationFormat>
  <Paragraphs>452</Paragraphs>
  <Slides>65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Open Sans</vt:lpstr>
      <vt:lpstr>Times New Roman</vt:lpstr>
      <vt:lpstr>Wingdings</vt:lpstr>
      <vt:lpstr>Office Theme</vt:lpstr>
      <vt:lpstr>Spatial Data Management using Spatial Databases</vt:lpstr>
      <vt:lpstr>What is Data Management?</vt:lpstr>
      <vt:lpstr>How do you manage your photos?</vt:lpstr>
      <vt:lpstr>How do you manage your photos?</vt:lpstr>
      <vt:lpstr>Considerations for Managing Photos</vt:lpstr>
      <vt:lpstr>Data Management (Oracle)</vt:lpstr>
      <vt:lpstr>What are Some Data Use Cases for Spatial AI?</vt:lpstr>
      <vt:lpstr>Trajectory Mining</vt:lpstr>
      <vt:lpstr>Do these two trajectories have the same moving behavior?</vt:lpstr>
      <vt:lpstr>With Geographical Context</vt:lpstr>
      <vt:lpstr>Generate Geographic Context</vt:lpstr>
      <vt:lpstr>Database Management System</vt:lpstr>
      <vt:lpstr>Database Management System (DBMS)</vt:lpstr>
      <vt:lpstr>Tables in Relational DBMS</vt:lpstr>
      <vt:lpstr>IDs and Relations</vt:lpstr>
      <vt:lpstr>Common Abstract Data Types (ABT)</vt:lpstr>
      <vt:lpstr>Maintain Data Integrity</vt:lpstr>
      <vt:lpstr>Index</vt:lpstr>
      <vt:lpstr>Spatial Data Management System</vt:lpstr>
      <vt:lpstr>Model Spatial Data in Traditional DBMS</vt:lpstr>
      <vt:lpstr>Model Spatial Data in Traditional DBMS</vt:lpstr>
      <vt:lpstr>Model Spatial Data in Traditional DBMS</vt:lpstr>
      <vt:lpstr>Spatial Data Models</vt:lpstr>
      <vt:lpstr>Spatial Data Vector Model</vt:lpstr>
      <vt:lpstr>Spatial Data Raster Model</vt:lpstr>
      <vt:lpstr>Raster and Vector Examples</vt:lpstr>
      <vt:lpstr>Support Common Spatial Data Operations</vt:lpstr>
      <vt:lpstr>Spatial Query in Practice</vt:lpstr>
      <vt:lpstr>Spatial Coordinates and Reference Systems</vt:lpstr>
      <vt:lpstr>How do we talk about locations on Earth?</vt:lpstr>
      <vt:lpstr>How do we talk about locations on an apple?</vt:lpstr>
      <vt:lpstr>What if it’s a durian…</vt:lpstr>
      <vt:lpstr>Sphere and Ellipsoid Models</vt:lpstr>
      <vt:lpstr>An ellipsoid model is easier to deal with than a durian… </vt:lpstr>
      <vt:lpstr>An ellipsoid model is easier to deal with than a durian…*</vt:lpstr>
      <vt:lpstr>We can do the same for the Earth</vt:lpstr>
      <vt:lpstr>We can do the same for modeling Earth</vt:lpstr>
      <vt:lpstr>We can do the same for modeling Earth</vt:lpstr>
      <vt:lpstr>Datum</vt:lpstr>
      <vt:lpstr>Spatial Reference Systems</vt:lpstr>
      <vt:lpstr>Geographic Coordinates</vt:lpstr>
      <vt:lpstr>Geographic Coordinates</vt:lpstr>
      <vt:lpstr>Map Projections</vt:lpstr>
      <vt:lpstr>Universal Transverse Mercator (UTM)</vt:lpstr>
      <vt:lpstr>Spatial Reference System Identifier (SRID)</vt:lpstr>
      <vt:lpstr>Spatial Query Language</vt:lpstr>
      <vt:lpstr>Spatial Index and Query Processing</vt:lpstr>
      <vt:lpstr>Spatial Index and Query Processing – R-tree</vt:lpstr>
      <vt:lpstr>Example Queries</vt:lpstr>
      <vt:lpstr>Example Queries…*</vt:lpstr>
      <vt:lpstr>SFSQL Example</vt:lpstr>
      <vt:lpstr>ST_Intersects</vt:lpstr>
      <vt:lpstr>Query with SRID in Mind</vt:lpstr>
      <vt:lpstr>Query with SRID in Mind*</vt:lpstr>
      <vt:lpstr>Geometry Columns</vt:lpstr>
      <vt:lpstr>Geometry Columns*</vt:lpstr>
      <vt:lpstr>EPSG Registry</vt:lpstr>
      <vt:lpstr>EPSG Registry*</vt:lpstr>
      <vt:lpstr>Coordinate System Support in Spatial Databases: spatial_ref_sys</vt:lpstr>
      <vt:lpstr>Geography VS Geometry </vt:lpstr>
      <vt:lpstr>Summary</vt:lpstr>
      <vt:lpstr>Spatial Data Can be Huge</vt:lpstr>
      <vt:lpstr>Useful Resources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41</cp:revision>
  <dcterms:created xsi:type="dcterms:W3CDTF">2022-01-06T20:21:30Z</dcterms:created>
  <dcterms:modified xsi:type="dcterms:W3CDTF">2022-01-27T16:10:19Z</dcterms:modified>
</cp:coreProperties>
</file>